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0" r:id="rId3"/>
    <p:sldId id="258" r:id="rId4"/>
    <p:sldId id="259" r:id="rId5"/>
    <p:sldId id="300" r:id="rId6"/>
    <p:sldId id="303" r:id="rId7"/>
    <p:sldId id="304" r:id="rId8"/>
    <p:sldId id="305" r:id="rId9"/>
    <p:sldId id="307" r:id="rId10"/>
    <p:sldId id="308" r:id="rId11"/>
    <p:sldId id="309" r:id="rId12"/>
    <p:sldId id="311" r:id="rId13"/>
    <p:sldId id="312" r:id="rId14"/>
    <p:sldId id="313" r:id="rId15"/>
    <p:sldId id="315" r:id="rId16"/>
    <p:sldId id="316" r:id="rId17"/>
    <p:sldId id="317" r:id="rId18"/>
    <p:sldId id="318" r:id="rId19"/>
    <p:sldId id="319" r:id="rId20"/>
    <p:sldId id="320" r:id="rId21"/>
    <p:sldId id="267" r:id="rId22"/>
    <p:sldId id="310" r:id="rId23"/>
    <p:sldId id="302" r:id="rId24"/>
    <p:sldId id="268" r:id="rId25"/>
    <p:sldId id="269" r:id="rId26"/>
    <p:sldId id="306" r:id="rId27"/>
    <p:sldId id="314" r:id="rId28"/>
    <p:sldId id="278" r:id="rId29"/>
    <p:sldId id="297" r:id="rId30"/>
    <p:sldId id="321" r:id="rId31"/>
    <p:sldId id="301" r:id="rId32"/>
    <p:sldId id="279" r:id="rId33"/>
    <p:sldId id="298" r:id="rId34"/>
    <p:sldId id="299" r:id="rId35"/>
    <p:sldId id="322" r:id="rId36"/>
    <p:sldId id="324" r:id="rId37"/>
    <p:sldId id="325" r:id="rId38"/>
    <p:sldId id="277" r:id="rId39"/>
    <p:sldId id="276" r:id="rId40"/>
    <p:sldId id="257" r:id="rId41"/>
    <p:sldId id="263" r:id="rId42"/>
    <p:sldId id="260" r:id="rId43"/>
    <p:sldId id="264" r:id="rId44"/>
    <p:sldId id="261" r:id="rId45"/>
    <p:sldId id="265" r:id="rId46"/>
    <p:sldId id="262" r:id="rId47"/>
    <p:sldId id="266" r:id="rId48"/>
    <p:sldId id="281" r:id="rId49"/>
    <p:sldId id="284" r:id="rId50"/>
    <p:sldId id="282" r:id="rId51"/>
    <p:sldId id="283" r:id="rId52"/>
    <p:sldId id="285" r:id="rId53"/>
    <p:sldId id="287" r:id="rId54"/>
    <p:sldId id="286" r:id="rId55"/>
    <p:sldId id="288" r:id="rId56"/>
    <p:sldId id="289" r:id="rId57"/>
    <p:sldId id="290" r:id="rId58"/>
    <p:sldId id="291" r:id="rId59"/>
    <p:sldId id="292" r:id="rId60"/>
    <p:sldId id="293" r:id="rId61"/>
    <p:sldId id="294" r:id="rId62"/>
    <p:sldId id="295" r:id="rId63"/>
    <p:sldId id="29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p:restoredTop sz="96327"/>
  </p:normalViewPr>
  <p:slideViewPr>
    <p:cSldViewPr snapToGrid="0" snapToObjects="1">
      <p:cViewPr varScale="1">
        <p:scale>
          <a:sx n="140" d="100"/>
          <a:sy n="140"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1F3775-F2A2-4709-96D5-206FA757DED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FF384E9-2C38-4330-90DD-295E24D11094}">
      <dgm:prSet custT="1"/>
      <dgm:spPr/>
      <dgm:t>
        <a:bodyPr/>
        <a:lstStyle/>
        <a:p>
          <a:r>
            <a:rPr lang="en-US" sz="1200" b="1" dirty="0"/>
            <a:t>Prior sensitivity analysis of HPSDRM on the case study (population in the Davidson County, Nashville)</a:t>
          </a:r>
        </a:p>
      </dgm:t>
    </dgm:pt>
    <dgm:pt modelId="{BCB01E43-B586-4652-AC34-FA48D4EFC15C}" type="parTrans" cxnId="{EC20165D-1596-4864-8530-6B724C4607B1}">
      <dgm:prSet/>
      <dgm:spPr/>
      <dgm:t>
        <a:bodyPr/>
        <a:lstStyle/>
        <a:p>
          <a:endParaRPr lang="en-US" sz="1200"/>
        </a:p>
      </dgm:t>
    </dgm:pt>
    <dgm:pt modelId="{E8BF7CA3-5609-4932-A84F-2F0B3794D4D5}" type="sibTrans" cxnId="{EC20165D-1596-4864-8530-6B724C4607B1}">
      <dgm:prSet/>
      <dgm:spPr/>
      <dgm:t>
        <a:bodyPr/>
        <a:lstStyle/>
        <a:p>
          <a:endParaRPr lang="en-US" sz="1200"/>
        </a:p>
      </dgm:t>
    </dgm:pt>
    <dgm:pt modelId="{336B3A7B-72D6-49B1-A01C-47C7FABAD70F}">
      <dgm:prSet custT="1"/>
      <dgm:spPr/>
      <dgm:t>
        <a:bodyPr/>
        <a:lstStyle/>
        <a:p>
          <a:r>
            <a:rPr lang="en-US" sz="1200" dirty="0"/>
            <a:t>(1) Base Scenario;</a:t>
          </a:r>
        </a:p>
        <a:p>
          <a:r>
            <a:rPr lang="en-US" sz="1200" dirty="0"/>
            <a:t>(2) Scenario 1: </a:t>
          </a:r>
          <a:r>
            <a:rPr lang="en-US" sz="1200" b="0" dirty="0">
              <a:latin typeface="+mn-lt"/>
            </a:rPr>
            <a:t>change (hyper)priors on CAR hyperparameters;</a:t>
          </a:r>
          <a:endParaRPr lang="en-US" sz="1200" b="0" dirty="0"/>
        </a:p>
        <a:p>
          <a:r>
            <a:rPr lang="en-US" sz="1200" dirty="0"/>
            <a:t>(3) Scenario 2: </a:t>
          </a:r>
          <a:r>
            <a:rPr lang="en-US" sz="1200" b="0" dirty="0">
              <a:latin typeface="+mn-lt"/>
            </a:rPr>
            <a:t>change (hyper)priors on CAR hyperparameters, enlarge logit lambda’s normal prior’s SD to 8;</a:t>
          </a:r>
          <a:endParaRPr lang="en-US" sz="1200" b="0" dirty="0"/>
        </a:p>
        <a:p>
          <a:r>
            <a:rPr lang="en-US" sz="1200" dirty="0"/>
            <a:t>(4) Scenario 3: </a:t>
          </a:r>
          <a:r>
            <a:rPr lang="en-US" sz="1200" b="0" dirty="0">
              <a:latin typeface="+mn-lt"/>
            </a:rPr>
            <a:t>change (hyper)priors on CAR hyperparameters, enlarge logit lambda’s normal prior’s SD to 15;</a:t>
          </a:r>
          <a:endParaRPr lang="en-US" sz="1200" b="0" dirty="0"/>
        </a:p>
        <a:p>
          <a:r>
            <a:rPr lang="en-US" sz="1200" dirty="0"/>
            <a:t>(5) Scenario 4: </a:t>
          </a:r>
          <a:r>
            <a:rPr lang="en-US" sz="1200" b="0" dirty="0">
              <a:latin typeface="+mn-lt"/>
            </a:rPr>
            <a:t>change (hyper)priors on CAR hyperparameters, enlarge logit lambda’s normal prior’s SD to 15, enlarge precision’s gamma prior’s SD to 4;</a:t>
          </a:r>
          <a:endParaRPr lang="en-US" sz="1200" b="0" dirty="0"/>
        </a:p>
        <a:p>
          <a:r>
            <a:rPr lang="en-US" sz="1200" dirty="0"/>
            <a:t>(6) Scenario 5: </a:t>
          </a:r>
          <a:r>
            <a:rPr lang="en-US" sz="1200" b="0" dirty="0">
              <a:latin typeface="+mn-lt"/>
            </a:rPr>
            <a:t>change (hyper)priors on CAR hyperparameters, enlarge logit lambda normal prior’s SD to 15, enlarge precision’s gamma prior’s SD to 8;</a:t>
          </a:r>
          <a:endParaRPr lang="en-US" sz="1200" b="0" dirty="0"/>
        </a:p>
      </dgm:t>
    </dgm:pt>
    <dgm:pt modelId="{ACBD8B83-ACEF-4AFA-A50C-D882FE442913}" type="parTrans" cxnId="{6D76A88F-C73F-4408-A98A-F9929DE23037}">
      <dgm:prSet/>
      <dgm:spPr/>
      <dgm:t>
        <a:bodyPr/>
        <a:lstStyle/>
        <a:p>
          <a:endParaRPr lang="en-US" sz="1200"/>
        </a:p>
      </dgm:t>
    </dgm:pt>
    <dgm:pt modelId="{0783C8FB-15EB-4224-8365-079CAEE9E738}" type="sibTrans" cxnId="{6D76A88F-C73F-4408-A98A-F9929DE23037}">
      <dgm:prSet/>
      <dgm:spPr/>
      <dgm:t>
        <a:bodyPr/>
        <a:lstStyle/>
        <a:p>
          <a:endParaRPr lang="en-US" sz="1200"/>
        </a:p>
      </dgm:t>
    </dgm:pt>
    <dgm:pt modelId="{EF4B01BA-33C7-4AA4-8CF7-4C689576570B}">
      <dgm:prSet custT="1"/>
      <dgm:spPr/>
      <dgm:t>
        <a:bodyPr/>
        <a:lstStyle/>
        <a:p>
          <a:r>
            <a:rPr lang="en-US" sz="1200" b="1" dirty="0"/>
            <a:t>Prior sensitivity analysis of Leroux CAR model simulation: </a:t>
          </a:r>
        </a:p>
        <a:p>
          <a:r>
            <a:rPr lang="en-US" sz="1200" dirty="0"/>
            <a:t>(1) Base Scenario; </a:t>
          </a:r>
        </a:p>
        <a:p>
          <a:r>
            <a:rPr lang="en-US" sz="1200" dirty="0"/>
            <a:t>(2) Scenario 1: </a:t>
          </a:r>
          <a:r>
            <a:rPr lang="en-US" sz="1200" b="0" dirty="0"/>
            <a:t>Logit Lambda SD to 1;</a:t>
          </a:r>
        </a:p>
        <a:p>
          <a:r>
            <a:rPr lang="en-US" sz="1200" dirty="0"/>
            <a:t>(3) Scenario 2: </a:t>
          </a:r>
          <a:r>
            <a:rPr lang="en-US" sz="1200" b="0" dirty="0"/>
            <a:t>Logit Lambda and Precision SD to 1;</a:t>
          </a:r>
        </a:p>
        <a:p>
          <a:r>
            <a:rPr lang="en-US" sz="1200" b="0" dirty="0"/>
            <a:t>(4) Scenario 3: Precision’s Gamma prior’s mode on true precision; </a:t>
          </a:r>
        </a:p>
        <a:p>
          <a:r>
            <a:rPr lang="en-US" sz="1200" b="0" dirty="0"/>
            <a:t>(5) Scenario 4: Precision’s Gamma prior’s mode on the true precision, enlarge logit-lambda’s normal prior’s SD to 2;</a:t>
          </a:r>
        </a:p>
      </dgm:t>
    </dgm:pt>
    <dgm:pt modelId="{1853BC39-DE8F-475A-8CF9-116F9154C4B2}" type="parTrans" cxnId="{AD626D18-18BC-4ECF-8366-995216DF71CC}">
      <dgm:prSet/>
      <dgm:spPr/>
      <dgm:t>
        <a:bodyPr/>
        <a:lstStyle/>
        <a:p>
          <a:endParaRPr lang="en-US" sz="1200"/>
        </a:p>
      </dgm:t>
    </dgm:pt>
    <dgm:pt modelId="{A38113A2-C73A-44B5-B40F-3CC391286C71}" type="sibTrans" cxnId="{AD626D18-18BC-4ECF-8366-995216DF71CC}">
      <dgm:prSet/>
      <dgm:spPr/>
      <dgm:t>
        <a:bodyPr/>
        <a:lstStyle/>
        <a:p>
          <a:endParaRPr lang="en-US" sz="1200"/>
        </a:p>
      </dgm:t>
    </dgm:pt>
    <dgm:pt modelId="{AF97344A-B083-4B15-BFED-5711B2C39C0A}">
      <dgm:prSet custT="1"/>
      <dgm:spPr/>
      <dgm:t>
        <a:bodyPr/>
        <a:lstStyle/>
        <a:p>
          <a:r>
            <a:rPr lang="en-US" sz="1200" b="1" dirty="0"/>
            <a:t>Prior sensitivity analysis of integrated </a:t>
          </a:r>
          <a:r>
            <a:rPr lang="en-US" sz="1200" b="1" dirty="0" err="1"/>
            <a:t>Matérn</a:t>
          </a:r>
          <a:r>
            <a:rPr lang="en-US" sz="1200" b="1" dirty="0"/>
            <a:t> field and Leroux CAR model simulation:</a:t>
          </a:r>
        </a:p>
        <a:p>
          <a:r>
            <a:rPr lang="en-US" sz="1200" dirty="0"/>
            <a:t>(1) Base Scenario;</a:t>
          </a:r>
        </a:p>
        <a:p>
          <a:r>
            <a:rPr lang="en-US" sz="1200" dirty="0"/>
            <a:t>(2) Scenario 1: </a:t>
          </a:r>
          <a:r>
            <a:rPr lang="en-US" sz="1200" b="0" dirty="0"/>
            <a:t>All SD to 1 except precision’s Gamma prior;</a:t>
          </a:r>
        </a:p>
        <a:p>
          <a:r>
            <a:rPr lang="en-US" sz="1200" dirty="0"/>
            <a:t>(3) Scenario 2: All SD to 1;</a:t>
          </a:r>
          <a:endParaRPr lang="en-US" sz="1200" b="0" dirty="0"/>
        </a:p>
        <a:p>
          <a:r>
            <a:rPr lang="en-US" sz="1200" dirty="0"/>
            <a:t>(4) Scenario 3: </a:t>
          </a:r>
          <a:r>
            <a:rPr lang="en-US" sz="1200" b="0" dirty="0"/>
            <a:t>All SD to 1 and Gamma prior’s mode on the true precision;</a:t>
          </a:r>
        </a:p>
        <a:p>
          <a:r>
            <a:rPr lang="en-US" sz="1200" dirty="0"/>
            <a:t>(5) Scenario 4: </a:t>
          </a:r>
          <a:r>
            <a:rPr lang="en-US" sz="1200" b="0" dirty="0"/>
            <a:t>All normal priors’ SD to 1 and Gamma prior’s mode on the true precision, enlarge logit lambda’s normal prior’s SD to 2;</a:t>
          </a:r>
        </a:p>
      </dgm:t>
    </dgm:pt>
    <dgm:pt modelId="{87DEA364-129A-45CD-B42A-0D7B4D2DE557}" type="parTrans" cxnId="{0D1333AE-2F0D-4696-A9CA-5A80B10B45AD}">
      <dgm:prSet/>
      <dgm:spPr/>
      <dgm:t>
        <a:bodyPr/>
        <a:lstStyle/>
        <a:p>
          <a:endParaRPr lang="en-US" sz="1200"/>
        </a:p>
      </dgm:t>
    </dgm:pt>
    <dgm:pt modelId="{E4A9912F-BBF4-4B08-A0DF-439313DD9EAF}" type="sibTrans" cxnId="{0D1333AE-2F0D-4696-A9CA-5A80B10B45AD}">
      <dgm:prSet/>
      <dgm:spPr/>
      <dgm:t>
        <a:bodyPr/>
        <a:lstStyle/>
        <a:p>
          <a:endParaRPr lang="en-US" sz="1200"/>
        </a:p>
      </dgm:t>
    </dgm:pt>
    <dgm:pt modelId="{635A9F6F-B3A7-44CC-A1FC-0D5F92C4493F}">
      <dgm:prSet custT="1"/>
      <dgm:spPr/>
      <dgm:t>
        <a:bodyPr/>
        <a:lstStyle/>
        <a:p>
          <a:r>
            <a:rPr lang="en-US" sz="1200" b="1" dirty="0"/>
            <a:t>Conclusion</a:t>
          </a:r>
        </a:p>
      </dgm:t>
    </dgm:pt>
    <dgm:pt modelId="{448E9145-5344-4634-8BA5-C8B7D0FB7A2D}" type="parTrans" cxnId="{722F5B6A-DA7C-469B-8B08-A46585F6DB50}">
      <dgm:prSet/>
      <dgm:spPr/>
      <dgm:t>
        <a:bodyPr/>
        <a:lstStyle/>
        <a:p>
          <a:endParaRPr lang="en-US" sz="1200"/>
        </a:p>
      </dgm:t>
    </dgm:pt>
    <dgm:pt modelId="{B62D2212-B7CA-4EC7-A79F-45A2F8A6A794}" type="sibTrans" cxnId="{722F5B6A-DA7C-469B-8B08-A46585F6DB50}">
      <dgm:prSet/>
      <dgm:spPr/>
      <dgm:t>
        <a:bodyPr/>
        <a:lstStyle/>
        <a:p>
          <a:endParaRPr lang="en-US" sz="1200"/>
        </a:p>
      </dgm:t>
    </dgm:pt>
    <dgm:pt modelId="{2D9BB7B9-F1FA-4B6D-8BCB-5A18024F0D06}">
      <dgm:prSet custT="1"/>
      <dgm:spPr/>
      <dgm:t>
        <a:bodyPr/>
        <a:lstStyle/>
        <a:p>
          <a:r>
            <a:rPr lang="en-US" sz="1200" b="1" dirty="0"/>
            <a:t>Reference</a:t>
          </a:r>
        </a:p>
      </dgm:t>
    </dgm:pt>
    <dgm:pt modelId="{3EFAF071-F0E0-4548-AC1C-57AD7A304AEA}" type="parTrans" cxnId="{5C0E6F83-A50C-4815-93FD-BBA2676EECDF}">
      <dgm:prSet/>
      <dgm:spPr/>
      <dgm:t>
        <a:bodyPr/>
        <a:lstStyle/>
        <a:p>
          <a:endParaRPr lang="en-US" sz="1200"/>
        </a:p>
      </dgm:t>
    </dgm:pt>
    <dgm:pt modelId="{B5C84407-6AE3-489A-908B-961E1E6A484C}" type="sibTrans" cxnId="{5C0E6F83-A50C-4815-93FD-BBA2676EECDF}">
      <dgm:prSet/>
      <dgm:spPr/>
      <dgm:t>
        <a:bodyPr/>
        <a:lstStyle/>
        <a:p>
          <a:endParaRPr lang="en-US" sz="1200"/>
        </a:p>
      </dgm:t>
    </dgm:pt>
    <dgm:pt modelId="{A0808E3B-DAF2-C640-9D66-76657B7AAE1C}" type="pres">
      <dgm:prSet presAssocID="{631F3775-F2A2-4709-96D5-206FA757DED7}" presName="vert0" presStyleCnt="0">
        <dgm:presLayoutVars>
          <dgm:dir/>
          <dgm:animOne val="branch"/>
          <dgm:animLvl val="lvl"/>
        </dgm:presLayoutVars>
      </dgm:prSet>
      <dgm:spPr/>
    </dgm:pt>
    <dgm:pt modelId="{4A42D71D-C2C0-3846-80D2-9309E254A63B}" type="pres">
      <dgm:prSet presAssocID="{6FF384E9-2C38-4330-90DD-295E24D11094}" presName="thickLine" presStyleLbl="alignNode1" presStyleIdx="0" presStyleCnt="6"/>
      <dgm:spPr/>
    </dgm:pt>
    <dgm:pt modelId="{1F847B7A-32B5-B540-9635-5590AE0DB021}" type="pres">
      <dgm:prSet presAssocID="{6FF384E9-2C38-4330-90DD-295E24D11094}" presName="horz1" presStyleCnt="0"/>
      <dgm:spPr/>
    </dgm:pt>
    <dgm:pt modelId="{0946AE51-EDC7-C94C-A4CA-C0EB16AEE432}" type="pres">
      <dgm:prSet presAssocID="{6FF384E9-2C38-4330-90DD-295E24D11094}" presName="tx1" presStyleLbl="revTx" presStyleIdx="0" presStyleCnt="6" custScaleY="177170"/>
      <dgm:spPr/>
    </dgm:pt>
    <dgm:pt modelId="{71DDEF55-4944-B140-9A47-D0533026CDF4}" type="pres">
      <dgm:prSet presAssocID="{6FF384E9-2C38-4330-90DD-295E24D11094}" presName="vert1" presStyleCnt="0"/>
      <dgm:spPr/>
    </dgm:pt>
    <dgm:pt modelId="{DACF7087-C78A-AD4F-BFF6-34079C969FAA}" type="pres">
      <dgm:prSet presAssocID="{336B3A7B-72D6-49B1-A01C-47C7FABAD70F}" presName="thickLine" presStyleLbl="alignNode1" presStyleIdx="1" presStyleCnt="6"/>
      <dgm:spPr/>
    </dgm:pt>
    <dgm:pt modelId="{748D11E0-4CEC-0641-A0BF-ECD9CEF1F926}" type="pres">
      <dgm:prSet presAssocID="{336B3A7B-72D6-49B1-A01C-47C7FABAD70F}" presName="horz1" presStyleCnt="0"/>
      <dgm:spPr/>
    </dgm:pt>
    <dgm:pt modelId="{9BDD3775-135D-0248-960E-B3F432C5DD7D}" type="pres">
      <dgm:prSet presAssocID="{336B3A7B-72D6-49B1-A01C-47C7FABAD70F}" presName="tx1" presStyleLbl="revTx" presStyleIdx="1" presStyleCnt="6" custScaleY="715504"/>
      <dgm:spPr/>
    </dgm:pt>
    <dgm:pt modelId="{765DE737-1D94-C44F-8520-832DF7829E7D}" type="pres">
      <dgm:prSet presAssocID="{336B3A7B-72D6-49B1-A01C-47C7FABAD70F}" presName="vert1" presStyleCnt="0"/>
      <dgm:spPr/>
    </dgm:pt>
    <dgm:pt modelId="{EC7D8652-43EB-254C-9BB1-17B72E8D2AC9}" type="pres">
      <dgm:prSet presAssocID="{EF4B01BA-33C7-4AA4-8CF7-4C689576570B}" presName="thickLine" presStyleLbl="alignNode1" presStyleIdx="2" presStyleCnt="6" custLinFactNeighborX="-563" custLinFactNeighborY="2544"/>
      <dgm:spPr/>
    </dgm:pt>
    <dgm:pt modelId="{97C1BE1E-0A94-8449-ACE0-FB54D55184C1}" type="pres">
      <dgm:prSet presAssocID="{EF4B01BA-33C7-4AA4-8CF7-4C689576570B}" presName="horz1" presStyleCnt="0"/>
      <dgm:spPr/>
    </dgm:pt>
    <dgm:pt modelId="{A6EF995D-3FAD-E445-8FFD-EE6908457CD4}" type="pres">
      <dgm:prSet presAssocID="{EF4B01BA-33C7-4AA4-8CF7-4C689576570B}" presName="tx1" presStyleLbl="revTx" presStyleIdx="2" presStyleCnt="6" custScaleY="545142"/>
      <dgm:spPr/>
    </dgm:pt>
    <dgm:pt modelId="{B948A4AB-16E5-A546-AB31-61A09834833D}" type="pres">
      <dgm:prSet presAssocID="{EF4B01BA-33C7-4AA4-8CF7-4C689576570B}" presName="vert1" presStyleCnt="0"/>
      <dgm:spPr/>
    </dgm:pt>
    <dgm:pt modelId="{26ACE3B5-DE76-8242-B11D-3D1936599015}" type="pres">
      <dgm:prSet presAssocID="{AF97344A-B083-4B15-BFED-5711B2C39C0A}" presName="thickLine" presStyleLbl="alignNode1" presStyleIdx="3" presStyleCnt="6"/>
      <dgm:spPr/>
    </dgm:pt>
    <dgm:pt modelId="{01C80052-2C70-AE4D-A174-16A84C0D7508}" type="pres">
      <dgm:prSet presAssocID="{AF97344A-B083-4B15-BFED-5711B2C39C0A}" presName="horz1" presStyleCnt="0"/>
      <dgm:spPr/>
    </dgm:pt>
    <dgm:pt modelId="{1A169C49-DBE6-D144-84D2-DDD78BC0F7C7}" type="pres">
      <dgm:prSet presAssocID="{AF97344A-B083-4B15-BFED-5711B2C39C0A}" presName="tx1" presStyleLbl="revTx" presStyleIdx="3" presStyleCnt="6" custScaleY="535602"/>
      <dgm:spPr/>
    </dgm:pt>
    <dgm:pt modelId="{9BBF9A68-F029-5F42-BDBE-C0A5587A2843}" type="pres">
      <dgm:prSet presAssocID="{AF97344A-B083-4B15-BFED-5711B2C39C0A}" presName="vert1" presStyleCnt="0"/>
      <dgm:spPr/>
    </dgm:pt>
    <dgm:pt modelId="{D524EF36-4CA3-B748-A213-3C239553A685}" type="pres">
      <dgm:prSet presAssocID="{635A9F6F-B3A7-44CC-A1FC-0D5F92C4493F}" presName="thickLine" presStyleLbl="alignNode1" presStyleIdx="4" presStyleCnt="6"/>
      <dgm:spPr/>
    </dgm:pt>
    <dgm:pt modelId="{CF0C6C26-BFD6-5242-AE53-C193D00BB6FD}" type="pres">
      <dgm:prSet presAssocID="{635A9F6F-B3A7-44CC-A1FC-0D5F92C4493F}" presName="horz1" presStyleCnt="0"/>
      <dgm:spPr/>
    </dgm:pt>
    <dgm:pt modelId="{5634464E-0698-CC45-8ED7-38B0ED180E55}" type="pres">
      <dgm:prSet presAssocID="{635A9F6F-B3A7-44CC-A1FC-0D5F92C4493F}" presName="tx1" presStyleLbl="revTx" presStyleIdx="4" presStyleCnt="6"/>
      <dgm:spPr/>
    </dgm:pt>
    <dgm:pt modelId="{D6B5D489-514C-F342-97C2-D851A4146BBD}" type="pres">
      <dgm:prSet presAssocID="{635A9F6F-B3A7-44CC-A1FC-0D5F92C4493F}" presName="vert1" presStyleCnt="0"/>
      <dgm:spPr/>
    </dgm:pt>
    <dgm:pt modelId="{113278D3-254B-8147-846E-FF5281132AC7}" type="pres">
      <dgm:prSet presAssocID="{2D9BB7B9-F1FA-4B6D-8BCB-5A18024F0D06}" presName="thickLine" presStyleLbl="alignNode1" presStyleIdx="5" presStyleCnt="6"/>
      <dgm:spPr/>
    </dgm:pt>
    <dgm:pt modelId="{5CD3D086-70E3-1D4B-AD7C-B1223C15366D}" type="pres">
      <dgm:prSet presAssocID="{2D9BB7B9-F1FA-4B6D-8BCB-5A18024F0D06}" presName="horz1" presStyleCnt="0"/>
      <dgm:spPr/>
    </dgm:pt>
    <dgm:pt modelId="{D11BD862-8604-2942-A4F4-14BC5B5B9D72}" type="pres">
      <dgm:prSet presAssocID="{2D9BB7B9-F1FA-4B6D-8BCB-5A18024F0D06}" presName="tx1" presStyleLbl="revTx" presStyleIdx="5" presStyleCnt="6"/>
      <dgm:spPr/>
    </dgm:pt>
    <dgm:pt modelId="{8A8A2D8F-368F-4A44-B642-D5036322AD07}" type="pres">
      <dgm:prSet presAssocID="{2D9BB7B9-F1FA-4B6D-8BCB-5A18024F0D06}" presName="vert1" presStyleCnt="0"/>
      <dgm:spPr/>
    </dgm:pt>
  </dgm:ptLst>
  <dgm:cxnLst>
    <dgm:cxn modelId="{B6918E10-ED97-D041-B175-59FAD88AB525}" type="presOf" srcId="{6FF384E9-2C38-4330-90DD-295E24D11094}" destId="{0946AE51-EDC7-C94C-A4CA-C0EB16AEE432}" srcOrd="0" destOrd="0" presId="urn:microsoft.com/office/officeart/2008/layout/LinedList"/>
    <dgm:cxn modelId="{AD626D18-18BC-4ECF-8366-995216DF71CC}" srcId="{631F3775-F2A2-4709-96D5-206FA757DED7}" destId="{EF4B01BA-33C7-4AA4-8CF7-4C689576570B}" srcOrd="2" destOrd="0" parTransId="{1853BC39-DE8F-475A-8CF9-116F9154C4B2}" sibTransId="{A38113A2-C73A-44B5-B40F-3CC391286C71}"/>
    <dgm:cxn modelId="{48682445-6E6A-E14F-A102-3ABADC6E712F}" type="presOf" srcId="{631F3775-F2A2-4709-96D5-206FA757DED7}" destId="{A0808E3B-DAF2-C640-9D66-76657B7AAE1C}" srcOrd="0" destOrd="0" presId="urn:microsoft.com/office/officeart/2008/layout/LinedList"/>
    <dgm:cxn modelId="{EC20165D-1596-4864-8530-6B724C4607B1}" srcId="{631F3775-F2A2-4709-96D5-206FA757DED7}" destId="{6FF384E9-2C38-4330-90DD-295E24D11094}" srcOrd="0" destOrd="0" parTransId="{BCB01E43-B586-4652-AC34-FA48D4EFC15C}" sibTransId="{E8BF7CA3-5609-4932-A84F-2F0B3794D4D5}"/>
    <dgm:cxn modelId="{722F5B6A-DA7C-469B-8B08-A46585F6DB50}" srcId="{631F3775-F2A2-4709-96D5-206FA757DED7}" destId="{635A9F6F-B3A7-44CC-A1FC-0D5F92C4493F}" srcOrd="4" destOrd="0" parTransId="{448E9145-5344-4634-8BA5-C8B7D0FB7A2D}" sibTransId="{B62D2212-B7CA-4EC7-A79F-45A2F8A6A794}"/>
    <dgm:cxn modelId="{5C0E6F83-A50C-4815-93FD-BBA2676EECDF}" srcId="{631F3775-F2A2-4709-96D5-206FA757DED7}" destId="{2D9BB7B9-F1FA-4B6D-8BCB-5A18024F0D06}" srcOrd="5" destOrd="0" parTransId="{3EFAF071-F0E0-4548-AC1C-57AD7A304AEA}" sibTransId="{B5C84407-6AE3-489A-908B-961E1E6A484C}"/>
    <dgm:cxn modelId="{29FE108B-AF6B-1544-8B83-1F405DF61A0F}" type="presOf" srcId="{EF4B01BA-33C7-4AA4-8CF7-4C689576570B}" destId="{A6EF995D-3FAD-E445-8FFD-EE6908457CD4}" srcOrd="0" destOrd="0" presId="urn:microsoft.com/office/officeart/2008/layout/LinedList"/>
    <dgm:cxn modelId="{6D76A88F-C73F-4408-A98A-F9929DE23037}" srcId="{631F3775-F2A2-4709-96D5-206FA757DED7}" destId="{336B3A7B-72D6-49B1-A01C-47C7FABAD70F}" srcOrd="1" destOrd="0" parTransId="{ACBD8B83-ACEF-4AFA-A50C-D882FE442913}" sibTransId="{0783C8FB-15EB-4224-8365-079CAEE9E738}"/>
    <dgm:cxn modelId="{0D1333AE-2F0D-4696-A9CA-5A80B10B45AD}" srcId="{631F3775-F2A2-4709-96D5-206FA757DED7}" destId="{AF97344A-B083-4B15-BFED-5711B2C39C0A}" srcOrd="3" destOrd="0" parTransId="{87DEA364-129A-45CD-B42A-0D7B4D2DE557}" sibTransId="{E4A9912F-BBF4-4B08-A0DF-439313DD9EAF}"/>
    <dgm:cxn modelId="{6A96B4CC-C408-014F-9025-52C50B18362F}" type="presOf" srcId="{2D9BB7B9-F1FA-4B6D-8BCB-5A18024F0D06}" destId="{D11BD862-8604-2942-A4F4-14BC5B5B9D72}" srcOrd="0" destOrd="0" presId="urn:microsoft.com/office/officeart/2008/layout/LinedList"/>
    <dgm:cxn modelId="{E0056AE1-A151-A243-BE09-024DC4BDC62C}" type="presOf" srcId="{AF97344A-B083-4B15-BFED-5711B2C39C0A}" destId="{1A169C49-DBE6-D144-84D2-DDD78BC0F7C7}" srcOrd="0" destOrd="0" presId="urn:microsoft.com/office/officeart/2008/layout/LinedList"/>
    <dgm:cxn modelId="{375C10E8-3564-0543-A360-53680EC997FC}" type="presOf" srcId="{635A9F6F-B3A7-44CC-A1FC-0D5F92C4493F}" destId="{5634464E-0698-CC45-8ED7-38B0ED180E55}" srcOrd="0" destOrd="0" presId="urn:microsoft.com/office/officeart/2008/layout/LinedList"/>
    <dgm:cxn modelId="{E1E3E2F3-E386-B940-A18B-C54D84E147CE}" type="presOf" srcId="{336B3A7B-72D6-49B1-A01C-47C7FABAD70F}" destId="{9BDD3775-135D-0248-960E-B3F432C5DD7D}" srcOrd="0" destOrd="0" presId="urn:microsoft.com/office/officeart/2008/layout/LinedList"/>
    <dgm:cxn modelId="{F134D155-0CB3-484B-8694-18AAA6F59FA1}" type="presParOf" srcId="{A0808E3B-DAF2-C640-9D66-76657B7AAE1C}" destId="{4A42D71D-C2C0-3846-80D2-9309E254A63B}" srcOrd="0" destOrd="0" presId="urn:microsoft.com/office/officeart/2008/layout/LinedList"/>
    <dgm:cxn modelId="{22DBA463-B358-2848-AFDB-A9457E53B4AA}" type="presParOf" srcId="{A0808E3B-DAF2-C640-9D66-76657B7AAE1C}" destId="{1F847B7A-32B5-B540-9635-5590AE0DB021}" srcOrd="1" destOrd="0" presId="urn:microsoft.com/office/officeart/2008/layout/LinedList"/>
    <dgm:cxn modelId="{537BB185-9603-0040-9701-72C064C575A6}" type="presParOf" srcId="{1F847B7A-32B5-B540-9635-5590AE0DB021}" destId="{0946AE51-EDC7-C94C-A4CA-C0EB16AEE432}" srcOrd="0" destOrd="0" presId="urn:microsoft.com/office/officeart/2008/layout/LinedList"/>
    <dgm:cxn modelId="{80FA48C0-9ACF-F54B-97E7-AD681F035883}" type="presParOf" srcId="{1F847B7A-32B5-B540-9635-5590AE0DB021}" destId="{71DDEF55-4944-B140-9A47-D0533026CDF4}" srcOrd="1" destOrd="0" presId="urn:microsoft.com/office/officeart/2008/layout/LinedList"/>
    <dgm:cxn modelId="{6BE46D3C-4F9F-9845-B058-970F97FCE3C2}" type="presParOf" srcId="{A0808E3B-DAF2-C640-9D66-76657B7AAE1C}" destId="{DACF7087-C78A-AD4F-BFF6-34079C969FAA}" srcOrd="2" destOrd="0" presId="urn:microsoft.com/office/officeart/2008/layout/LinedList"/>
    <dgm:cxn modelId="{6079EE61-2CE9-904F-917C-F9425EDFCC68}" type="presParOf" srcId="{A0808E3B-DAF2-C640-9D66-76657B7AAE1C}" destId="{748D11E0-4CEC-0641-A0BF-ECD9CEF1F926}" srcOrd="3" destOrd="0" presId="urn:microsoft.com/office/officeart/2008/layout/LinedList"/>
    <dgm:cxn modelId="{077FBDD3-3481-C64B-ABA4-20A22F4E40E2}" type="presParOf" srcId="{748D11E0-4CEC-0641-A0BF-ECD9CEF1F926}" destId="{9BDD3775-135D-0248-960E-B3F432C5DD7D}" srcOrd="0" destOrd="0" presId="urn:microsoft.com/office/officeart/2008/layout/LinedList"/>
    <dgm:cxn modelId="{6DD27675-F3B5-A44D-810D-71A13D8D52D5}" type="presParOf" srcId="{748D11E0-4CEC-0641-A0BF-ECD9CEF1F926}" destId="{765DE737-1D94-C44F-8520-832DF7829E7D}" srcOrd="1" destOrd="0" presId="urn:microsoft.com/office/officeart/2008/layout/LinedList"/>
    <dgm:cxn modelId="{97646DC5-5DDA-C649-AC3D-B1739C3EBC2C}" type="presParOf" srcId="{A0808E3B-DAF2-C640-9D66-76657B7AAE1C}" destId="{EC7D8652-43EB-254C-9BB1-17B72E8D2AC9}" srcOrd="4" destOrd="0" presId="urn:microsoft.com/office/officeart/2008/layout/LinedList"/>
    <dgm:cxn modelId="{AECDF1A5-8280-3640-9E38-6D5DAC7C0ED1}" type="presParOf" srcId="{A0808E3B-DAF2-C640-9D66-76657B7AAE1C}" destId="{97C1BE1E-0A94-8449-ACE0-FB54D55184C1}" srcOrd="5" destOrd="0" presId="urn:microsoft.com/office/officeart/2008/layout/LinedList"/>
    <dgm:cxn modelId="{D004CFC5-FA42-7E4F-86B6-ADE76EA19878}" type="presParOf" srcId="{97C1BE1E-0A94-8449-ACE0-FB54D55184C1}" destId="{A6EF995D-3FAD-E445-8FFD-EE6908457CD4}" srcOrd="0" destOrd="0" presId="urn:microsoft.com/office/officeart/2008/layout/LinedList"/>
    <dgm:cxn modelId="{D88B0A5C-8924-A547-8E45-3D8212C73FD5}" type="presParOf" srcId="{97C1BE1E-0A94-8449-ACE0-FB54D55184C1}" destId="{B948A4AB-16E5-A546-AB31-61A09834833D}" srcOrd="1" destOrd="0" presId="urn:microsoft.com/office/officeart/2008/layout/LinedList"/>
    <dgm:cxn modelId="{9308C955-1610-B44D-9FC3-864217C6A6AB}" type="presParOf" srcId="{A0808E3B-DAF2-C640-9D66-76657B7AAE1C}" destId="{26ACE3B5-DE76-8242-B11D-3D1936599015}" srcOrd="6" destOrd="0" presId="urn:microsoft.com/office/officeart/2008/layout/LinedList"/>
    <dgm:cxn modelId="{529959D2-4875-304D-96A3-CE2E4C5DF872}" type="presParOf" srcId="{A0808E3B-DAF2-C640-9D66-76657B7AAE1C}" destId="{01C80052-2C70-AE4D-A174-16A84C0D7508}" srcOrd="7" destOrd="0" presId="urn:microsoft.com/office/officeart/2008/layout/LinedList"/>
    <dgm:cxn modelId="{172ABA69-2730-D241-80A4-FD86231A081A}" type="presParOf" srcId="{01C80052-2C70-AE4D-A174-16A84C0D7508}" destId="{1A169C49-DBE6-D144-84D2-DDD78BC0F7C7}" srcOrd="0" destOrd="0" presId="urn:microsoft.com/office/officeart/2008/layout/LinedList"/>
    <dgm:cxn modelId="{C1D72306-9759-174E-ABD0-54867A927887}" type="presParOf" srcId="{01C80052-2C70-AE4D-A174-16A84C0D7508}" destId="{9BBF9A68-F029-5F42-BDBE-C0A5587A2843}" srcOrd="1" destOrd="0" presId="urn:microsoft.com/office/officeart/2008/layout/LinedList"/>
    <dgm:cxn modelId="{88A3471F-428C-D341-AD52-E3DC421FE9BC}" type="presParOf" srcId="{A0808E3B-DAF2-C640-9D66-76657B7AAE1C}" destId="{D524EF36-4CA3-B748-A213-3C239553A685}" srcOrd="8" destOrd="0" presId="urn:microsoft.com/office/officeart/2008/layout/LinedList"/>
    <dgm:cxn modelId="{877BD090-A27C-474C-A614-9CC51572DA8D}" type="presParOf" srcId="{A0808E3B-DAF2-C640-9D66-76657B7AAE1C}" destId="{CF0C6C26-BFD6-5242-AE53-C193D00BB6FD}" srcOrd="9" destOrd="0" presId="urn:microsoft.com/office/officeart/2008/layout/LinedList"/>
    <dgm:cxn modelId="{F12508E0-79BC-F24F-8F81-390FB3ACCD56}" type="presParOf" srcId="{CF0C6C26-BFD6-5242-AE53-C193D00BB6FD}" destId="{5634464E-0698-CC45-8ED7-38B0ED180E55}" srcOrd="0" destOrd="0" presId="urn:microsoft.com/office/officeart/2008/layout/LinedList"/>
    <dgm:cxn modelId="{38C8636D-2DE9-FB45-897A-1F3C2E71B143}" type="presParOf" srcId="{CF0C6C26-BFD6-5242-AE53-C193D00BB6FD}" destId="{D6B5D489-514C-F342-97C2-D851A4146BBD}" srcOrd="1" destOrd="0" presId="urn:microsoft.com/office/officeart/2008/layout/LinedList"/>
    <dgm:cxn modelId="{A10EB23A-68F1-E941-9977-B8340733D1EA}" type="presParOf" srcId="{A0808E3B-DAF2-C640-9D66-76657B7AAE1C}" destId="{113278D3-254B-8147-846E-FF5281132AC7}" srcOrd="10" destOrd="0" presId="urn:microsoft.com/office/officeart/2008/layout/LinedList"/>
    <dgm:cxn modelId="{8F269D25-86A1-A742-8CC7-D6D0133FB32E}" type="presParOf" srcId="{A0808E3B-DAF2-C640-9D66-76657B7AAE1C}" destId="{5CD3D086-70E3-1D4B-AD7C-B1223C15366D}" srcOrd="11" destOrd="0" presId="urn:microsoft.com/office/officeart/2008/layout/LinedList"/>
    <dgm:cxn modelId="{C89657FE-D115-574C-8716-E02C63571417}" type="presParOf" srcId="{5CD3D086-70E3-1D4B-AD7C-B1223C15366D}" destId="{D11BD862-8604-2942-A4F4-14BC5B5B9D72}" srcOrd="0" destOrd="0" presId="urn:microsoft.com/office/officeart/2008/layout/LinedList"/>
    <dgm:cxn modelId="{DC4A63B4-FF4C-3D4A-AB64-ADE9FF471D18}" type="presParOf" srcId="{5CD3D086-70E3-1D4B-AD7C-B1223C15366D}" destId="{8A8A2D8F-368F-4A44-B642-D5036322AD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2D71D-C2C0-3846-80D2-9309E254A63B}">
      <dsp:nvSpPr>
        <dsp:cNvPr id="0" name=""/>
        <dsp:cNvSpPr/>
      </dsp:nvSpPr>
      <dsp:spPr>
        <a:xfrm>
          <a:off x="0" y="3603"/>
          <a:ext cx="585240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6AE51-EDC7-C94C-A4CA-C0EB16AEE432}">
      <dsp:nvSpPr>
        <dsp:cNvPr id="0" name=""/>
        <dsp:cNvSpPr/>
      </dsp:nvSpPr>
      <dsp:spPr>
        <a:xfrm>
          <a:off x="0" y="3603"/>
          <a:ext cx="5846688" cy="529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Prior sensitivity analysis of HPSDRM on the case study (population in the Davidson County, Nashville)</a:t>
          </a:r>
        </a:p>
      </dsp:txBody>
      <dsp:txXfrm>
        <a:off x="0" y="3603"/>
        <a:ext cx="5846688" cy="529386"/>
      </dsp:txXfrm>
    </dsp:sp>
    <dsp:sp modelId="{DACF7087-C78A-AD4F-BFF6-34079C969FAA}">
      <dsp:nvSpPr>
        <dsp:cNvPr id="0" name=""/>
        <dsp:cNvSpPr/>
      </dsp:nvSpPr>
      <dsp:spPr>
        <a:xfrm>
          <a:off x="0" y="532990"/>
          <a:ext cx="5852404"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D3775-135D-0248-960E-B3F432C5DD7D}">
      <dsp:nvSpPr>
        <dsp:cNvPr id="0" name=""/>
        <dsp:cNvSpPr/>
      </dsp:nvSpPr>
      <dsp:spPr>
        <a:xfrm>
          <a:off x="0" y="532990"/>
          <a:ext cx="5846688" cy="2137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(1) Base Scenario;</a:t>
          </a:r>
        </a:p>
        <a:p>
          <a:pPr marL="0" lvl="0" indent="0" algn="l" defTabSz="533400">
            <a:lnSpc>
              <a:spcPct val="90000"/>
            </a:lnSpc>
            <a:spcBef>
              <a:spcPct val="0"/>
            </a:spcBef>
            <a:spcAft>
              <a:spcPct val="35000"/>
            </a:spcAft>
            <a:buNone/>
          </a:pPr>
          <a:r>
            <a:rPr lang="en-US" sz="1200" kern="1200" dirty="0"/>
            <a:t>(2) Scenario 1: </a:t>
          </a:r>
          <a:r>
            <a:rPr lang="en-US" sz="1200" b="0" kern="1200" dirty="0">
              <a:latin typeface="+mn-lt"/>
            </a:rPr>
            <a:t>change (hyper)priors on CAR hyperparameters;</a:t>
          </a:r>
          <a:endParaRPr lang="en-US" sz="1200" b="0" kern="1200" dirty="0"/>
        </a:p>
        <a:p>
          <a:pPr marL="0" lvl="0" indent="0" algn="l" defTabSz="533400">
            <a:lnSpc>
              <a:spcPct val="90000"/>
            </a:lnSpc>
            <a:spcBef>
              <a:spcPct val="0"/>
            </a:spcBef>
            <a:spcAft>
              <a:spcPct val="35000"/>
            </a:spcAft>
            <a:buNone/>
          </a:pPr>
          <a:r>
            <a:rPr lang="en-US" sz="1200" kern="1200" dirty="0"/>
            <a:t>(3) Scenario 2: </a:t>
          </a:r>
          <a:r>
            <a:rPr lang="en-US" sz="1200" b="0" kern="1200" dirty="0">
              <a:latin typeface="+mn-lt"/>
            </a:rPr>
            <a:t>change (hyper)priors on CAR hyperparameters, enlarge logit lambda’s normal prior’s SD to 8;</a:t>
          </a:r>
          <a:endParaRPr lang="en-US" sz="1200" b="0" kern="1200" dirty="0"/>
        </a:p>
        <a:p>
          <a:pPr marL="0" lvl="0" indent="0" algn="l" defTabSz="533400">
            <a:lnSpc>
              <a:spcPct val="90000"/>
            </a:lnSpc>
            <a:spcBef>
              <a:spcPct val="0"/>
            </a:spcBef>
            <a:spcAft>
              <a:spcPct val="35000"/>
            </a:spcAft>
            <a:buNone/>
          </a:pPr>
          <a:r>
            <a:rPr lang="en-US" sz="1200" kern="1200" dirty="0"/>
            <a:t>(4) Scenario 3: </a:t>
          </a:r>
          <a:r>
            <a:rPr lang="en-US" sz="1200" b="0" kern="1200" dirty="0">
              <a:latin typeface="+mn-lt"/>
            </a:rPr>
            <a:t>change (hyper)priors on CAR hyperparameters, enlarge logit lambda’s normal prior’s SD to 15;</a:t>
          </a:r>
          <a:endParaRPr lang="en-US" sz="1200" b="0" kern="1200" dirty="0"/>
        </a:p>
        <a:p>
          <a:pPr marL="0" lvl="0" indent="0" algn="l" defTabSz="533400">
            <a:lnSpc>
              <a:spcPct val="90000"/>
            </a:lnSpc>
            <a:spcBef>
              <a:spcPct val="0"/>
            </a:spcBef>
            <a:spcAft>
              <a:spcPct val="35000"/>
            </a:spcAft>
            <a:buNone/>
          </a:pPr>
          <a:r>
            <a:rPr lang="en-US" sz="1200" kern="1200" dirty="0"/>
            <a:t>(5) Scenario 4: </a:t>
          </a:r>
          <a:r>
            <a:rPr lang="en-US" sz="1200" b="0" kern="1200" dirty="0">
              <a:latin typeface="+mn-lt"/>
            </a:rPr>
            <a:t>change (hyper)priors on CAR hyperparameters, enlarge logit lambda’s normal prior’s SD to 15, enlarge precision’s gamma prior’s SD to 4;</a:t>
          </a:r>
          <a:endParaRPr lang="en-US" sz="1200" b="0" kern="1200" dirty="0"/>
        </a:p>
        <a:p>
          <a:pPr marL="0" lvl="0" indent="0" algn="l" defTabSz="533400">
            <a:lnSpc>
              <a:spcPct val="90000"/>
            </a:lnSpc>
            <a:spcBef>
              <a:spcPct val="0"/>
            </a:spcBef>
            <a:spcAft>
              <a:spcPct val="35000"/>
            </a:spcAft>
            <a:buNone/>
          </a:pPr>
          <a:r>
            <a:rPr lang="en-US" sz="1200" kern="1200" dirty="0"/>
            <a:t>(6) Scenario 5: </a:t>
          </a:r>
          <a:r>
            <a:rPr lang="en-US" sz="1200" b="0" kern="1200" dirty="0">
              <a:latin typeface="+mn-lt"/>
            </a:rPr>
            <a:t>change (hyper)priors on CAR hyperparameters, enlarge logit lambda normal prior’s SD to 15, enlarge precision’s gamma prior’s SD to 8;</a:t>
          </a:r>
          <a:endParaRPr lang="en-US" sz="1200" b="0" kern="1200" dirty="0"/>
        </a:p>
      </dsp:txBody>
      <dsp:txXfrm>
        <a:off x="0" y="532990"/>
        <a:ext cx="5846688" cy="2137937"/>
      </dsp:txXfrm>
    </dsp:sp>
    <dsp:sp modelId="{EC7D8652-43EB-254C-9BB1-17B72E8D2AC9}">
      <dsp:nvSpPr>
        <dsp:cNvPr id="0" name=""/>
        <dsp:cNvSpPr/>
      </dsp:nvSpPr>
      <dsp:spPr>
        <a:xfrm>
          <a:off x="0" y="2712367"/>
          <a:ext cx="5852404"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EF995D-3FAD-E445-8FFD-EE6908457CD4}">
      <dsp:nvSpPr>
        <dsp:cNvPr id="0" name=""/>
        <dsp:cNvSpPr/>
      </dsp:nvSpPr>
      <dsp:spPr>
        <a:xfrm>
          <a:off x="0" y="2670928"/>
          <a:ext cx="5846688" cy="1628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Prior sensitivity analysis of Leroux CAR model simulation: </a:t>
          </a:r>
        </a:p>
        <a:p>
          <a:pPr marL="0" lvl="0" indent="0" algn="l" defTabSz="533400">
            <a:lnSpc>
              <a:spcPct val="90000"/>
            </a:lnSpc>
            <a:spcBef>
              <a:spcPct val="0"/>
            </a:spcBef>
            <a:spcAft>
              <a:spcPct val="35000"/>
            </a:spcAft>
            <a:buNone/>
          </a:pPr>
          <a:r>
            <a:rPr lang="en-US" sz="1200" kern="1200" dirty="0"/>
            <a:t>(1) Base Scenario; </a:t>
          </a:r>
        </a:p>
        <a:p>
          <a:pPr marL="0" lvl="0" indent="0" algn="l" defTabSz="533400">
            <a:lnSpc>
              <a:spcPct val="90000"/>
            </a:lnSpc>
            <a:spcBef>
              <a:spcPct val="0"/>
            </a:spcBef>
            <a:spcAft>
              <a:spcPct val="35000"/>
            </a:spcAft>
            <a:buNone/>
          </a:pPr>
          <a:r>
            <a:rPr lang="en-US" sz="1200" kern="1200" dirty="0"/>
            <a:t>(2) Scenario 1: </a:t>
          </a:r>
          <a:r>
            <a:rPr lang="en-US" sz="1200" b="0" kern="1200" dirty="0"/>
            <a:t>Logit Lambda SD to 1;</a:t>
          </a:r>
        </a:p>
        <a:p>
          <a:pPr marL="0" lvl="0" indent="0" algn="l" defTabSz="533400">
            <a:lnSpc>
              <a:spcPct val="90000"/>
            </a:lnSpc>
            <a:spcBef>
              <a:spcPct val="0"/>
            </a:spcBef>
            <a:spcAft>
              <a:spcPct val="35000"/>
            </a:spcAft>
            <a:buNone/>
          </a:pPr>
          <a:r>
            <a:rPr lang="en-US" sz="1200" kern="1200" dirty="0"/>
            <a:t>(3) Scenario 2: </a:t>
          </a:r>
          <a:r>
            <a:rPr lang="en-US" sz="1200" b="0" kern="1200" dirty="0"/>
            <a:t>Logit Lambda and Precision SD to 1;</a:t>
          </a:r>
        </a:p>
        <a:p>
          <a:pPr marL="0" lvl="0" indent="0" algn="l" defTabSz="533400">
            <a:lnSpc>
              <a:spcPct val="90000"/>
            </a:lnSpc>
            <a:spcBef>
              <a:spcPct val="0"/>
            </a:spcBef>
            <a:spcAft>
              <a:spcPct val="35000"/>
            </a:spcAft>
            <a:buNone/>
          </a:pPr>
          <a:r>
            <a:rPr lang="en-US" sz="1200" b="0" kern="1200" dirty="0"/>
            <a:t>(4) Scenario 3: Precision’s Gamma prior’s mode on true precision; </a:t>
          </a:r>
        </a:p>
        <a:p>
          <a:pPr marL="0" lvl="0" indent="0" algn="l" defTabSz="533400">
            <a:lnSpc>
              <a:spcPct val="90000"/>
            </a:lnSpc>
            <a:spcBef>
              <a:spcPct val="0"/>
            </a:spcBef>
            <a:spcAft>
              <a:spcPct val="35000"/>
            </a:spcAft>
            <a:buNone/>
          </a:pPr>
          <a:r>
            <a:rPr lang="en-US" sz="1200" b="0" kern="1200" dirty="0"/>
            <a:t>(5) Scenario 4: Precision’s Gamma prior’s mode on the true precision, enlarge logit-lambda’s normal prior’s SD to 2;</a:t>
          </a:r>
        </a:p>
      </dsp:txBody>
      <dsp:txXfrm>
        <a:off x="0" y="2670928"/>
        <a:ext cx="5846688" cy="1628893"/>
      </dsp:txXfrm>
    </dsp:sp>
    <dsp:sp modelId="{26ACE3B5-DE76-8242-B11D-3D1936599015}">
      <dsp:nvSpPr>
        <dsp:cNvPr id="0" name=""/>
        <dsp:cNvSpPr/>
      </dsp:nvSpPr>
      <dsp:spPr>
        <a:xfrm>
          <a:off x="0" y="4299821"/>
          <a:ext cx="5852404"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69C49-DBE6-D144-84D2-DDD78BC0F7C7}">
      <dsp:nvSpPr>
        <dsp:cNvPr id="0" name=""/>
        <dsp:cNvSpPr/>
      </dsp:nvSpPr>
      <dsp:spPr>
        <a:xfrm>
          <a:off x="0" y="4299821"/>
          <a:ext cx="5846688" cy="1600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Prior sensitivity analysis of integrated </a:t>
          </a:r>
          <a:r>
            <a:rPr lang="en-US" sz="1200" b="1" kern="1200" dirty="0" err="1"/>
            <a:t>Matérn</a:t>
          </a:r>
          <a:r>
            <a:rPr lang="en-US" sz="1200" b="1" kern="1200" dirty="0"/>
            <a:t> field and Leroux CAR model simulation:</a:t>
          </a:r>
        </a:p>
        <a:p>
          <a:pPr marL="0" lvl="0" indent="0" algn="l" defTabSz="533400">
            <a:lnSpc>
              <a:spcPct val="90000"/>
            </a:lnSpc>
            <a:spcBef>
              <a:spcPct val="0"/>
            </a:spcBef>
            <a:spcAft>
              <a:spcPct val="35000"/>
            </a:spcAft>
            <a:buNone/>
          </a:pPr>
          <a:r>
            <a:rPr lang="en-US" sz="1200" kern="1200" dirty="0"/>
            <a:t>(1) Base Scenario;</a:t>
          </a:r>
        </a:p>
        <a:p>
          <a:pPr marL="0" lvl="0" indent="0" algn="l" defTabSz="533400">
            <a:lnSpc>
              <a:spcPct val="90000"/>
            </a:lnSpc>
            <a:spcBef>
              <a:spcPct val="0"/>
            </a:spcBef>
            <a:spcAft>
              <a:spcPct val="35000"/>
            </a:spcAft>
            <a:buNone/>
          </a:pPr>
          <a:r>
            <a:rPr lang="en-US" sz="1200" kern="1200" dirty="0"/>
            <a:t>(2) Scenario 1: </a:t>
          </a:r>
          <a:r>
            <a:rPr lang="en-US" sz="1200" b="0" kern="1200" dirty="0"/>
            <a:t>All SD to 1 except precision’s Gamma prior;</a:t>
          </a:r>
        </a:p>
        <a:p>
          <a:pPr marL="0" lvl="0" indent="0" algn="l" defTabSz="533400">
            <a:lnSpc>
              <a:spcPct val="90000"/>
            </a:lnSpc>
            <a:spcBef>
              <a:spcPct val="0"/>
            </a:spcBef>
            <a:spcAft>
              <a:spcPct val="35000"/>
            </a:spcAft>
            <a:buNone/>
          </a:pPr>
          <a:r>
            <a:rPr lang="en-US" sz="1200" kern="1200" dirty="0"/>
            <a:t>(3) Scenario 2: All SD to 1;</a:t>
          </a:r>
          <a:endParaRPr lang="en-US" sz="1200" b="0" kern="1200" dirty="0"/>
        </a:p>
        <a:p>
          <a:pPr marL="0" lvl="0" indent="0" algn="l" defTabSz="533400">
            <a:lnSpc>
              <a:spcPct val="90000"/>
            </a:lnSpc>
            <a:spcBef>
              <a:spcPct val="0"/>
            </a:spcBef>
            <a:spcAft>
              <a:spcPct val="35000"/>
            </a:spcAft>
            <a:buNone/>
          </a:pPr>
          <a:r>
            <a:rPr lang="en-US" sz="1200" kern="1200" dirty="0"/>
            <a:t>(4) Scenario 3: </a:t>
          </a:r>
          <a:r>
            <a:rPr lang="en-US" sz="1200" b="0" kern="1200" dirty="0"/>
            <a:t>All SD to 1 and Gamma prior’s mode on the true precision;</a:t>
          </a:r>
        </a:p>
        <a:p>
          <a:pPr marL="0" lvl="0" indent="0" algn="l" defTabSz="533400">
            <a:lnSpc>
              <a:spcPct val="90000"/>
            </a:lnSpc>
            <a:spcBef>
              <a:spcPct val="0"/>
            </a:spcBef>
            <a:spcAft>
              <a:spcPct val="35000"/>
            </a:spcAft>
            <a:buNone/>
          </a:pPr>
          <a:r>
            <a:rPr lang="en-US" sz="1200" kern="1200" dirty="0"/>
            <a:t>(5) Scenario 4: </a:t>
          </a:r>
          <a:r>
            <a:rPr lang="en-US" sz="1200" b="0" kern="1200" dirty="0"/>
            <a:t>All normal priors’ SD to 1 and Gamma prior’s mode on the true precision, enlarge logit lambda’s normal prior’s SD to 2;</a:t>
          </a:r>
        </a:p>
      </dsp:txBody>
      <dsp:txXfrm>
        <a:off x="0" y="4299821"/>
        <a:ext cx="5846688" cy="1600387"/>
      </dsp:txXfrm>
    </dsp:sp>
    <dsp:sp modelId="{D524EF36-4CA3-B748-A213-3C239553A685}">
      <dsp:nvSpPr>
        <dsp:cNvPr id="0" name=""/>
        <dsp:cNvSpPr/>
      </dsp:nvSpPr>
      <dsp:spPr>
        <a:xfrm>
          <a:off x="0" y="5900209"/>
          <a:ext cx="5852404"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34464E-0698-CC45-8ED7-38B0ED180E55}">
      <dsp:nvSpPr>
        <dsp:cNvPr id="0" name=""/>
        <dsp:cNvSpPr/>
      </dsp:nvSpPr>
      <dsp:spPr>
        <a:xfrm>
          <a:off x="0" y="5900209"/>
          <a:ext cx="5852404" cy="298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Conclusion</a:t>
          </a:r>
        </a:p>
      </dsp:txBody>
      <dsp:txXfrm>
        <a:off x="0" y="5900209"/>
        <a:ext cx="5852404" cy="298801"/>
      </dsp:txXfrm>
    </dsp:sp>
    <dsp:sp modelId="{113278D3-254B-8147-846E-FF5281132AC7}">
      <dsp:nvSpPr>
        <dsp:cNvPr id="0" name=""/>
        <dsp:cNvSpPr/>
      </dsp:nvSpPr>
      <dsp:spPr>
        <a:xfrm>
          <a:off x="0" y="6199010"/>
          <a:ext cx="585240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BD862-8604-2942-A4F4-14BC5B5B9D72}">
      <dsp:nvSpPr>
        <dsp:cNvPr id="0" name=""/>
        <dsp:cNvSpPr/>
      </dsp:nvSpPr>
      <dsp:spPr>
        <a:xfrm>
          <a:off x="0" y="6199010"/>
          <a:ext cx="5852404" cy="298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dirty="0"/>
            <a:t>Reference</a:t>
          </a:r>
        </a:p>
      </dsp:txBody>
      <dsp:txXfrm>
        <a:off x="0" y="6199010"/>
        <a:ext cx="5852404" cy="2988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EB91F-5BD8-AC3F-B3EC-9767F979DE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E14721-2830-C121-5147-5D8607C418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0CE637-D367-1C69-5F38-F9A03079D630}"/>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EFC60851-EFA4-6FA2-70CD-6698EB856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BCF1D-4468-B763-6C84-24518DD445EA}"/>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367024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3858-2786-1E3D-640D-1203C95F58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214989-638F-68F0-8F18-644DB220BD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60F57-0134-6FCF-94FC-67A64A5A958E}"/>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F7A880C4-9AF0-8BD7-F555-B3DB0DFA7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7147-F8A8-930F-C090-5A873F75D21D}"/>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201537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CDF22-977F-0C35-2B5F-C09F09B99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493E95-8D97-42BA-79E9-708C210405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A7A5F-086F-CDE5-4FE3-3DD14B62D702}"/>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28020D4C-49F6-243B-DF69-64E5EBD44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D701C-BBA8-709C-89B3-B7A679644542}"/>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263403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2F92-19FE-CDCD-4FB2-5C9A7F32A9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E57FA-6AD8-2FCB-781E-C93E9B8B51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240E3-FC8B-4F7D-6AF6-C71540DD3EE3}"/>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D65A9AD2-4BE3-F483-5624-E1BA81A89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9A4A4B-88BF-DBB3-2704-BD1802714EFD}"/>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3509220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5794-84DC-1633-4115-7FFD9B8732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B096EA-DAC5-6C8D-AAC5-8DBBB40DA0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378063-CBD6-9A9A-8967-AE6E255013F5}"/>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E9377639-8B61-33B3-9FF0-39764F300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AC04-B8A4-9788-60F4-1B05117825F0}"/>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228597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826B-C846-634A-53CB-5089898B2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6B9AD-CE46-3228-CF86-D350C3ED5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0E4818-D09E-8374-5527-27212FD57A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31DC5D-7B8D-EB9A-9007-19705C472B6C}"/>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6" name="Footer Placeholder 5">
            <a:extLst>
              <a:ext uri="{FF2B5EF4-FFF2-40B4-BE49-F238E27FC236}">
                <a16:creationId xmlns:a16="http://schemas.microsoft.com/office/drawing/2014/main" id="{ECAC13A2-BDE9-74B2-DB9E-52A44875F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08951A-7FF1-E834-5FA3-9645665830C1}"/>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303697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EDC5-DEDF-745F-FAFF-CEBCD4E245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AD3678-4361-CBD8-9271-1A7F00A12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429C8B-63C6-2C0D-1B8E-3AA65699B9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E92A89-D3F1-10DF-0494-B68DC6F9B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297E27-9007-91BB-A8B8-8DEF06C5A6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E87D6-2525-8C82-996A-5A5FBD2D22A7}"/>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8" name="Footer Placeholder 7">
            <a:extLst>
              <a:ext uri="{FF2B5EF4-FFF2-40B4-BE49-F238E27FC236}">
                <a16:creationId xmlns:a16="http://schemas.microsoft.com/office/drawing/2014/main" id="{7838B6E7-8744-3226-BB16-C30EDBE396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0FC94-F0C6-840B-A8AA-EB17F2BB9252}"/>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386347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3D60-F984-30AA-CD2E-1D762D8A1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25F925-AA6A-3CA1-77FE-D304ACE407F0}"/>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4" name="Footer Placeholder 3">
            <a:extLst>
              <a:ext uri="{FF2B5EF4-FFF2-40B4-BE49-F238E27FC236}">
                <a16:creationId xmlns:a16="http://schemas.microsoft.com/office/drawing/2014/main" id="{9C96825B-92D9-0558-6306-82FF32B7DF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08ADB-580D-EA66-65CA-ADEDEAFC430C}"/>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134865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4102D-A59E-7E91-CB70-1A7486A797DB}"/>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3" name="Footer Placeholder 2">
            <a:extLst>
              <a:ext uri="{FF2B5EF4-FFF2-40B4-BE49-F238E27FC236}">
                <a16:creationId xmlns:a16="http://schemas.microsoft.com/office/drawing/2014/main" id="{6CDA8B8E-1392-E678-B62D-15C065323A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AD0864-917C-FBEF-990A-CCDBD2FA400E}"/>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2721555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FE40-10D5-EF0A-3477-EB6183A36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D07B46-7EF9-3095-6AD8-A060FA358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079D1E-A2EA-FD61-3677-82C48D3A1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F9A15-B7AF-E32F-65F1-104865BF79AC}"/>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6" name="Footer Placeholder 5">
            <a:extLst>
              <a:ext uri="{FF2B5EF4-FFF2-40B4-BE49-F238E27FC236}">
                <a16:creationId xmlns:a16="http://schemas.microsoft.com/office/drawing/2014/main" id="{EEB0BBD0-5580-ECD8-7510-BD833C923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283B3-A0B9-24A6-1166-324E07EB73D0}"/>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53920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C958-0C34-EC49-ACCB-9A55A2099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9B52BC-EB12-D103-B96C-EF543F2CC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D40442-8583-8443-EAB1-DA56B6BB2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BA21A6-B0C2-0F84-4008-7AF9CEB4885C}"/>
              </a:ext>
            </a:extLst>
          </p:cNvPr>
          <p:cNvSpPr>
            <a:spLocks noGrp="1"/>
          </p:cNvSpPr>
          <p:nvPr>
            <p:ph type="dt" sz="half" idx="10"/>
          </p:nvPr>
        </p:nvSpPr>
        <p:spPr/>
        <p:txBody>
          <a:bodyPr/>
          <a:lstStyle/>
          <a:p>
            <a:fld id="{45963731-2DEB-C34E-8493-8B188C297D36}" type="datetimeFigureOut">
              <a:rPr lang="en-US" smtClean="0"/>
              <a:t>8/26/22</a:t>
            </a:fld>
            <a:endParaRPr lang="en-US"/>
          </a:p>
        </p:txBody>
      </p:sp>
      <p:sp>
        <p:nvSpPr>
          <p:cNvPr id="6" name="Footer Placeholder 5">
            <a:extLst>
              <a:ext uri="{FF2B5EF4-FFF2-40B4-BE49-F238E27FC236}">
                <a16:creationId xmlns:a16="http://schemas.microsoft.com/office/drawing/2014/main" id="{47BCAB10-06DA-D0F2-487F-3DB4FCB780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6867C-4C74-110A-0D4F-9B9C20B63CC7}"/>
              </a:ext>
            </a:extLst>
          </p:cNvPr>
          <p:cNvSpPr>
            <a:spLocks noGrp="1"/>
          </p:cNvSpPr>
          <p:nvPr>
            <p:ph type="sldNum" sz="quarter" idx="12"/>
          </p:nvPr>
        </p:nvSpPr>
        <p:spPr/>
        <p:txBody>
          <a:bodyPr/>
          <a:lstStyle/>
          <a:p>
            <a:fld id="{5CD09276-AC41-D740-A426-89BA1966CE7A}" type="slidenum">
              <a:rPr lang="en-US" smtClean="0"/>
              <a:t>‹#›</a:t>
            </a:fld>
            <a:endParaRPr lang="en-US"/>
          </a:p>
        </p:txBody>
      </p:sp>
    </p:spTree>
    <p:extLst>
      <p:ext uri="{BB962C8B-B14F-4D97-AF65-F5344CB8AC3E}">
        <p14:creationId xmlns:p14="http://schemas.microsoft.com/office/powerpoint/2010/main" val="289603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EB233-351A-7C7B-5D95-1AE3698DA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5A1F9B-38CD-2E88-0F40-3DAE6D6C0D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8D6CD-CB66-A62B-F190-8D3FC95EE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963731-2DEB-C34E-8493-8B188C297D36}" type="datetimeFigureOut">
              <a:rPr lang="en-US" smtClean="0"/>
              <a:t>8/26/22</a:t>
            </a:fld>
            <a:endParaRPr lang="en-US"/>
          </a:p>
        </p:txBody>
      </p:sp>
      <p:sp>
        <p:nvSpPr>
          <p:cNvPr id="5" name="Footer Placeholder 4">
            <a:extLst>
              <a:ext uri="{FF2B5EF4-FFF2-40B4-BE49-F238E27FC236}">
                <a16:creationId xmlns:a16="http://schemas.microsoft.com/office/drawing/2014/main" id="{A3ACCF04-D60D-B87A-DE13-F220975AD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ABC34A-01EC-9FD8-1C8B-8F52A82B6F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D09276-AC41-D740-A426-89BA1966CE7A}" type="slidenum">
              <a:rPr lang="en-US" smtClean="0"/>
              <a:t>‹#›</a:t>
            </a:fld>
            <a:endParaRPr lang="en-US"/>
          </a:p>
        </p:txBody>
      </p:sp>
    </p:spTree>
    <p:extLst>
      <p:ext uri="{BB962C8B-B14F-4D97-AF65-F5344CB8AC3E}">
        <p14:creationId xmlns:p14="http://schemas.microsoft.com/office/powerpoint/2010/main" val="1102703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627C59DD-8632-6160-729C-C374198FCF6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F41E9-1F6E-AF0B-0846-CABD85464A5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mn-lt"/>
              </a:rPr>
              <a:t>(Hyper)Priors Sensitivity Analysis</a:t>
            </a:r>
          </a:p>
        </p:txBody>
      </p:sp>
      <p:sp>
        <p:nvSpPr>
          <p:cNvPr id="3" name="Subtitle 2">
            <a:extLst>
              <a:ext uri="{FF2B5EF4-FFF2-40B4-BE49-F238E27FC236}">
                <a16:creationId xmlns:a16="http://schemas.microsoft.com/office/drawing/2014/main" id="{4AF96647-24E3-9516-CC24-85CF0B2504D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Bowen He</a:t>
            </a:r>
          </a:p>
          <a:p>
            <a:r>
              <a:rPr lang="en-US" sz="2200">
                <a:solidFill>
                  <a:srgbClr val="FFFFFF"/>
                </a:solidFill>
              </a:rPr>
              <a:t>Department of Civil and Environmental Engineering</a:t>
            </a:r>
          </a:p>
          <a:p>
            <a:r>
              <a:rPr lang="en-US" sz="2200">
                <a:solidFill>
                  <a:srgbClr val="FFFFFF"/>
                </a:solidFill>
              </a:rPr>
              <a:t>Vanderbilt University</a:t>
            </a:r>
          </a:p>
        </p:txBody>
      </p:sp>
    </p:spTree>
    <p:extLst>
      <p:ext uri="{BB962C8B-B14F-4D97-AF65-F5344CB8AC3E}">
        <p14:creationId xmlns:p14="http://schemas.microsoft.com/office/powerpoint/2010/main" val="11854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1DFB68-D599-E345-BB4B-2F246CB5D12E}"/>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C6A020CE-5D01-6049-01F4-8F9104CE219E}"/>
              </a:ext>
            </a:extLst>
          </p:cNvPr>
          <p:cNvGraphicFramePr>
            <a:graphicFrameLocks noGrp="1"/>
          </p:cNvGraphicFramePr>
          <p:nvPr>
            <p:extLst>
              <p:ext uri="{D42A27DB-BD31-4B8C-83A1-F6EECF244321}">
                <p14:modId xmlns:p14="http://schemas.microsoft.com/office/powerpoint/2010/main" val="3580255698"/>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0.13</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-2.60</a:t>
                      </a:r>
                    </a:p>
                  </a:txBody>
                  <a:tcPr/>
                </a:tc>
                <a:tc>
                  <a:txBody>
                    <a:bodyPr/>
                    <a:lstStyle/>
                    <a:p>
                      <a:pPr algn="just"/>
                      <a:r>
                        <a:rPr lang="en-US" sz="1100" dirty="0">
                          <a:latin typeface="Times New Roman" panose="02020603050405020304" pitchFamily="18" charset="0"/>
                          <a:cs typeface="Times New Roman" panose="02020603050405020304" pitchFamily="18" charset="0"/>
                        </a:rPr>
                        <a:t>1.28</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0.76</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-6.15</a:t>
                      </a:r>
                    </a:p>
                  </a:txBody>
                  <a:tcPr/>
                </a:tc>
                <a:tc>
                  <a:txBody>
                    <a:bodyPr/>
                    <a:lstStyle/>
                    <a:p>
                      <a:pPr algn="just"/>
                      <a:r>
                        <a:rPr lang="en-US" sz="1100" dirty="0">
                          <a:latin typeface="Times New Roman" panose="02020603050405020304" pitchFamily="18" charset="0"/>
                          <a:cs typeface="Times New Roman" panose="02020603050405020304" pitchFamily="18" charset="0"/>
                        </a:rPr>
                        <a:t>2.99</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0.37</a:t>
                      </a:r>
                    </a:p>
                  </a:txBody>
                  <a:tcPr/>
                </a:tc>
                <a:tc>
                  <a:txBody>
                    <a:bodyPr/>
                    <a:lstStyle/>
                    <a:p>
                      <a:pPr algn="just"/>
                      <a:r>
                        <a:rPr lang="en-US" sz="1100" dirty="0">
                          <a:latin typeface="Times New Roman" panose="02020603050405020304" pitchFamily="18" charset="0"/>
                          <a:cs typeface="Times New Roman" panose="02020603050405020304" pitchFamily="18" charset="0"/>
                        </a:rPr>
                        <a:t>0.12</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99.27</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F875D90C-C1DE-7C08-8C4A-B5A7301DB95B}"/>
              </a:ext>
            </a:extLst>
          </p:cNvPr>
          <p:cNvPicPr>
            <a:picLocks noChangeAspect="1"/>
          </p:cNvPicPr>
          <p:nvPr/>
        </p:nvPicPr>
        <p:blipFill>
          <a:blip r:embed="rId2"/>
          <a:stretch>
            <a:fillRect/>
          </a:stretch>
        </p:blipFill>
        <p:spPr>
          <a:xfrm>
            <a:off x="4631872" y="1663337"/>
            <a:ext cx="5715000" cy="3810000"/>
          </a:xfrm>
          <a:prstGeom prst="rect">
            <a:avLst/>
          </a:prstGeom>
        </p:spPr>
      </p:pic>
    </p:spTree>
    <p:extLst>
      <p:ext uri="{BB962C8B-B14F-4D97-AF65-F5344CB8AC3E}">
        <p14:creationId xmlns:p14="http://schemas.microsoft.com/office/powerpoint/2010/main" val="104499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2212CF-45CD-FF56-E377-D776B091CAE3}"/>
              </a:ext>
            </a:extLst>
          </p:cNvPr>
          <p:cNvSpPr>
            <a:spLocks noGrp="1"/>
          </p:cNvSpPr>
          <p:nvPr>
            <p:ph type="title"/>
          </p:nvPr>
        </p:nvSpPr>
        <p:spPr>
          <a:xfrm>
            <a:off x="858213" y="387611"/>
            <a:ext cx="4200821" cy="486296"/>
          </a:xfrm>
        </p:spPr>
        <p:txBody>
          <a:bodyPr vert="horz" lIns="91440" tIns="45720" rIns="91440" bIns="45720" rtlCol="0" anchor="ctr">
            <a:normAutofit fontScale="90000"/>
          </a:bodyPr>
          <a:lstStyle/>
          <a:p>
            <a:r>
              <a:rPr lang="en-US" sz="3200" b="1" kern="1200" dirty="0">
                <a:solidFill>
                  <a:schemeClr val="tx1"/>
                </a:solidFill>
                <a:latin typeface="+mn-lt"/>
                <a:ea typeface="+mj-ea"/>
                <a:cs typeface="+mj-cs"/>
              </a:rPr>
              <a:t>Prior and Posterior</a:t>
            </a:r>
          </a:p>
        </p:txBody>
      </p:sp>
      <p:grpSp>
        <p:nvGrpSpPr>
          <p:cNvPr id="29" name="Group 28">
            <a:extLst>
              <a:ext uri="{FF2B5EF4-FFF2-40B4-BE49-F238E27FC236}">
                <a16:creationId xmlns:a16="http://schemas.microsoft.com/office/drawing/2014/main" id="{850F0566-9512-C600-2E66-5ECCADBEFE21}"/>
              </a:ext>
            </a:extLst>
          </p:cNvPr>
          <p:cNvGrpSpPr/>
          <p:nvPr/>
        </p:nvGrpSpPr>
        <p:grpSpPr>
          <a:xfrm>
            <a:off x="714916" y="1339274"/>
            <a:ext cx="11015265" cy="4354661"/>
            <a:chOff x="714916" y="1339274"/>
            <a:chExt cx="11015265" cy="4354661"/>
          </a:xfrm>
        </p:grpSpPr>
        <p:grpSp>
          <p:nvGrpSpPr>
            <p:cNvPr id="22" name="Group 21">
              <a:extLst>
                <a:ext uri="{FF2B5EF4-FFF2-40B4-BE49-F238E27FC236}">
                  <a16:creationId xmlns:a16="http://schemas.microsoft.com/office/drawing/2014/main" id="{B0B6D2F4-CAD9-45C2-E629-F6EDCD1D327C}"/>
                </a:ext>
              </a:extLst>
            </p:cNvPr>
            <p:cNvGrpSpPr/>
            <p:nvPr/>
          </p:nvGrpSpPr>
          <p:grpSpPr>
            <a:xfrm>
              <a:off x="714916" y="1339274"/>
              <a:ext cx="11015265" cy="4354661"/>
              <a:chOff x="696444" y="1361260"/>
              <a:chExt cx="10589752" cy="4094741"/>
            </a:xfrm>
          </p:grpSpPr>
          <p:pic>
            <p:nvPicPr>
              <p:cNvPr id="6" name="Picture 5" descr="Chart, line chart&#10;&#10;Description automatically generated">
                <a:extLst>
                  <a:ext uri="{FF2B5EF4-FFF2-40B4-BE49-F238E27FC236}">
                    <a16:creationId xmlns:a16="http://schemas.microsoft.com/office/drawing/2014/main" id="{DA17D36A-8242-5EC8-2F63-142810459365}"/>
                  </a:ext>
                </a:extLst>
              </p:cNvPr>
              <p:cNvPicPr>
                <a:picLocks noChangeAspect="1"/>
              </p:cNvPicPr>
              <p:nvPr/>
            </p:nvPicPr>
            <p:blipFill>
              <a:blip r:embed="rId2"/>
              <a:stretch>
                <a:fillRect/>
              </a:stretch>
            </p:blipFill>
            <p:spPr>
              <a:xfrm>
                <a:off x="696444" y="1367137"/>
                <a:ext cx="3450879" cy="1847031"/>
              </a:xfrm>
              <a:prstGeom prst="rect">
                <a:avLst/>
              </a:prstGeom>
            </p:spPr>
          </p:pic>
          <p:pic>
            <p:nvPicPr>
              <p:cNvPr id="19" name="Picture 18" descr="Chart, line chart, histogram&#10;&#10;Description automatically generated">
                <a:extLst>
                  <a:ext uri="{FF2B5EF4-FFF2-40B4-BE49-F238E27FC236}">
                    <a16:creationId xmlns:a16="http://schemas.microsoft.com/office/drawing/2014/main" id="{79BCEABD-9FD2-8F0A-B43D-B4794542C90D}"/>
                  </a:ext>
                </a:extLst>
              </p:cNvPr>
              <p:cNvPicPr>
                <a:picLocks noChangeAspect="1"/>
              </p:cNvPicPr>
              <p:nvPr/>
            </p:nvPicPr>
            <p:blipFill>
              <a:blip r:embed="rId3"/>
              <a:stretch>
                <a:fillRect/>
              </a:stretch>
            </p:blipFill>
            <p:spPr>
              <a:xfrm>
                <a:off x="7826092" y="1361260"/>
                <a:ext cx="3460104" cy="1847031"/>
              </a:xfrm>
              <a:prstGeom prst="rect">
                <a:avLst/>
              </a:prstGeom>
            </p:spPr>
          </p:pic>
          <p:pic>
            <p:nvPicPr>
              <p:cNvPr id="21" name="Picture 20" descr="Chart, line chart&#10;&#10;Description automatically generated">
                <a:extLst>
                  <a:ext uri="{FF2B5EF4-FFF2-40B4-BE49-F238E27FC236}">
                    <a16:creationId xmlns:a16="http://schemas.microsoft.com/office/drawing/2014/main" id="{6AAA1759-BCA0-3AD7-4FE1-A7DEDFB22916}"/>
                  </a:ext>
                </a:extLst>
              </p:cNvPr>
              <p:cNvPicPr>
                <a:picLocks noChangeAspect="1"/>
              </p:cNvPicPr>
              <p:nvPr/>
            </p:nvPicPr>
            <p:blipFill>
              <a:blip r:embed="rId4"/>
              <a:stretch>
                <a:fillRect/>
              </a:stretch>
            </p:blipFill>
            <p:spPr>
              <a:xfrm>
                <a:off x="7771794" y="3579986"/>
                <a:ext cx="3514402" cy="1876015"/>
              </a:xfrm>
              <a:prstGeom prst="rect">
                <a:avLst/>
              </a:prstGeom>
            </p:spPr>
          </p:pic>
        </p:grpSp>
        <p:pic>
          <p:nvPicPr>
            <p:cNvPr id="24" name="Picture 23">
              <a:extLst>
                <a:ext uri="{FF2B5EF4-FFF2-40B4-BE49-F238E27FC236}">
                  <a16:creationId xmlns:a16="http://schemas.microsoft.com/office/drawing/2014/main" id="{A12101F4-C43C-C6F8-9CEC-FACC054E0EAA}"/>
                </a:ext>
              </a:extLst>
            </p:cNvPr>
            <p:cNvPicPr>
              <a:picLocks noChangeAspect="1"/>
            </p:cNvPicPr>
            <p:nvPr/>
          </p:nvPicPr>
          <p:blipFill>
            <a:blip r:embed="rId5"/>
            <a:stretch>
              <a:fillRect/>
            </a:stretch>
          </p:blipFill>
          <p:spPr>
            <a:xfrm>
              <a:off x="4378972" y="1340439"/>
              <a:ext cx="3677557" cy="1963109"/>
            </a:xfrm>
            <a:prstGeom prst="rect">
              <a:avLst/>
            </a:prstGeom>
          </p:spPr>
        </p:pic>
        <p:pic>
          <p:nvPicPr>
            <p:cNvPr id="26" name="Picture 25" descr="Chart, line chart&#10;&#10;Description automatically generated">
              <a:extLst>
                <a:ext uri="{FF2B5EF4-FFF2-40B4-BE49-F238E27FC236}">
                  <a16:creationId xmlns:a16="http://schemas.microsoft.com/office/drawing/2014/main" id="{2776AE8D-2793-CD3F-BE01-CE42B497C1B6}"/>
                </a:ext>
              </a:extLst>
            </p:cNvPr>
            <p:cNvPicPr>
              <a:picLocks noChangeAspect="1"/>
            </p:cNvPicPr>
            <p:nvPr/>
          </p:nvPicPr>
          <p:blipFill>
            <a:blip r:embed="rId6"/>
            <a:stretch>
              <a:fillRect/>
            </a:stretch>
          </p:blipFill>
          <p:spPr>
            <a:xfrm>
              <a:off x="714916" y="3698837"/>
              <a:ext cx="3677558" cy="1963109"/>
            </a:xfrm>
            <a:prstGeom prst="rect">
              <a:avLst/>
            </a:prstGeom>
          </p:spPr>
        </p:pic>
        <p:pic>
          <p:nvPicPr>
            <p:cNvPr id="28" name="Picture 27" descr="Chart, line chart&#10;&#10;Description automatically generated">
              <a:extLst>
                <a:ext uri="{FF2B5EF4-FFF2-40B4-BE49-F238E27FC236}">
                  <a16:creationId xmlns:a16="http://schemas.microsoft.com/office/drawing/2014/main" id="{69750386-38F4-596F-9188-0C77B760FDAB}"/>
                </a:ext>
              </a:extLst>
            </p:cNvPr>
            <p:cNvPicPr>
              <a:picLocks noChangeAspect="1"/>
            </p:cNvPicPr>
            <p:nvPr/>
          </p:nvPicPr>
          <p:blipFill>
            <a:blip r:embed="rId7"/>
            <a:stretch>
              <a:fillRect/>
            </a:stretch>
          </p:blipFill>
          <p:spPr>
            <a:xfrm>
              <a:off x="4378972" y="3730825"/>
              <a:ext cx="3677558" cy="1963110"/>
            </a:xfrm>
            <a:prstGeom prst="rect">
              <a:avLst/>
            </a:prstGeom>
          </p:spPr>
        </p:pic>
      </p:grpSp>
    </p:spTree>
    <p:extLst>
      <p:ext uri="{BB962C8B-B14F-4D97-AF65-F5344CB8AC3E}">
        <p14:creationId xmlns:p14="http://schemas.microsoft.com/office/powerpoint/2010/main" val="340162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844A8-80BE-81E5-B386-B6361E755F17}"/>
              </a:ext>
            </a:extLst>
          </p:cNvPr>
          <p:cNvSpPr>
            <a:spLocks noGrp="1"/>
          </p:cNvSpPr>
          <p:nvPr>
            <p:ph type="title"/>
          </p:nvPr>
        </p:nvSpPr>
        <p:spPr>
          <a:xfrm>
            <a:off x="644056" y="197596"/>
            <a:ext cx="10515600" cy="1009651"/>
          </a:xfrm>
        </p:spPr>
        <p:txBody>
          <a:bodyPr>
            <a:normAutofit/>
          </a:bodyPr>
          <a:lstStyle/>
          <a:p>
            <a:r>
              <a:rPr lang="en-US" sz="3200" b="1" dirty="0">
                <a:solidFill>
                  <a:srgbClr val="FF0000"/>
                </a:solidFill>
                <a:latin typeface="+mn-lt"/>
              </a:rPr>
              <a:t>Scenario 3</a:t>
            </a:r>
            <a:r>
              <a:rPr lang="en-US" sz="3200" b="1" dirty="0">
                <a:latin typeface="+mn-lt"/>
              </a:rPr>
              <a:t>: change (hyper)priors on CAR hyperparameters, enlarge logit lambda normal prior’s SD to 15</a:t>
            </a:r>
            <a:endParaRPr lang="en-US" sz="3200" dirty="0">
              <a:latin typeface="+mn-lt"/>
            </a:endParaRPr>
          </a:p>
        </p:txBody>
      </p:sp>
      <p:graphicFrame>
        <p:nvGraphicFramePr>
          <p:cNvPr id="4" name="Content Placeholder 7">
            <a:extLst>
              <a:ext uri="{FF2B5EF4-FFF2-40B4-BE49-F238E27FC236}">
                <a16:creationId xmlns:a16="http://schemas.microsoft.com/office/drawing/2014/main" id="{68CB2561-D36D-D511-4621-DB3ED4E12FE5}"/>
              </a:ext>
            </a:extLst>
          </p:cNvPr>
          <p:cNvGraphicFramePr>
            <a:graphicFrameLocks noGrp="1"/>
          </p:cNvGraphicFramePr>
          <p:nvPr>
            <p:ph idx="1"/>
            <p:extLst>
              <p:ext uri="{D42A27DB-BD31-4B8C-83A1-F6EECF244321}">
                <p14:modId xmlns:p14="http://schemas.microsoft.com/office/powerpoint/2010/main" val="280261035"/>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dirty="0"/>
                        <a:t>Gaussian</a:t>
                      </a:r>
                    </a:p>
                  </a:txBody>
                  <a:tcPr marL="175137" marR="175137" marT="87568" marB="87568"/>
                </a:tc>
                <a:tc>
                  <a:txBody>
                    <a:bodyPr/>
                    <a:lstStyle/>
                    <a:p>
                      <a:r>
                        <a:rPr lang="en-US" sz="1900" dirty="0">
                          <a:solidFill>
                            <a:schemeClr val="tx1"/>
                          </a:solidFill>
                        </a:rPr>
                        <a:t>mean =</a:t>
                      </a:r>
                      <a:r>
                        <a:rPr lang="en-US" sz="1900" dirty="0">
                          <a:solidFill>
                            <a:srgbClr val="FF0000"/>
                          </a:solidFill>
                        </a:rPr>
                        <a:t> logit(0.5), </a:t>
                      </a:r>
                      <a:r>
                        <a:rPr lang="en-US" sz="1900" dirty="0" err="1">
                          <a:solidFill>
                            <a:schemeClr val="tx1"/>
                          </a:solidFill>
                        </a:rPr>
                        <a:t>sd</a:t>
                      </a:r>
                      <a:r>
                        <a:rPr lang="en-US" sz="1900" dirty="0">
                          <a:solidFill>
                            <a:schemeClr val="tx1"/>
                          </a:solidFill>
                        </a:rPr>
                        <a:t> =</a:t>
                      </a:r>
                      <a:r>
                        <a:rPr lang="en-US" sz="1900" dirty="0">
                          <a:solidFill>
                            <a:srgbClr val="FF0000"/>
                          </a:solidFill>
                        </a:rPr>
                        <a:t> 15</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solidFill>
                            <a:schemeClr val="tx1"/>
                          </a:solidFill>
                        </a:rPr>
                        <a:t>shape =</a:t>
                      </a:r>
                      <a:r>
                        <a:rPr lang="en-US" sz="1900" dirty="0">
                          <a:solidFill>
                            <a:srgbClr val="FF0000"/>
                          </a:solidFill>
                        </a:rPr>
                        <a:t> 1, </a:t>
                      </a:r>
                      <a:r>
                        <a:rPr lang="en-US" sz="1900" dirty="0">
                          <a:solidFill>
                            <a:schemeClr val="tx1"/>
                          </a:solidFill>
                        </a:rPr>
                        <a:t>scale =</a:t>
                      </a:r>
                      <a:r>
                        <a:rPr lang="en-US" sz="1900" dirty="0">
                          <a:solidFill>
                            <a:srgbClr val="FF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3D40AE7E-626F-B4C0-F227-A926F532D13B}"/>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316501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FB759C-100F-9484-24B7-99AD77CBE22C}"/>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9E8336F6-742E-0CD6-AD2A-D32ADDCD9FF4}"/>
              </a:ext>
            </a:extLst>
          </p:cNvPr>
          <p:cNvGraphicFramePr>
            <a:graphicFrameLocks noGrp="1"/>
          </p:cNvGraphicFramePr>
          <p:nvPr>
            <p:extLst>
              <p:ext uri="{D42A27DB-BD31-4B8C-83A1-F6EECF244321}">
                <p14:modId xmlns:p14="http://schemas.microsoft.com/office/powerpoint/2010/main" val="3925816719"/>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0.13</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-2.59</a:t>
                      </a:r>
                    </a:p>
                  </a:txBody>
                  <a:tcPr/>
                </a:tc>
                <a:tc>
                  <a:txBody>
                    <a:bodyPr/>
                    <a:lstStyle/>
                    <a:p>
                      <a:pPr algn="just"/>
                      <a:r>
                        <a:rPr lang="en-US" sz="1100" dirty="0">
                          <a:latin typeface="Times New Roman" panose="02020603050405020304" pitchFamily="18" charset="0"/>
                          <a:cs typeface="Times New Roman" panose="02020603050405020304" pitchFamily="18" charset="0"/>
                        </a:rPr>
                        <a:t>1.29</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0.76</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-7.25</a:t>
                      </a:r>
                    </a:p>
                  </a:txBody>
                  <a:tcPr/>
                </a:tc>
                <a:tc>
                  <a:txBody>
                    <a:bodyPr/>
                    <a:lstStyle/>
                    <a:p>
                      <a:pPr algn="just"/>
                      <a:r>
                        <a:rPr lang="en-US" sz="1100" dirty="0">
                          <a:latin typeface="Times New Roman" panose="02020603050405020304" pitchFamily="18" charset="0"/>
                          <a:cs typeface="Times New Roman" panose="02020603050405020304" pitchFamily="18" charset="0"/>
                        </a:rPr>
                        <a:t>5.23</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0.37</a:t>
                      </a:r>
                    </a:p>
                  </a:txBody>
                  <a:tcPr/>
                </a:tc>
                <a:tc>
                  <a:txBody>
                    <a:bodyPr/>
                    <a:lstStyle/>
                    <a:p>
                      <a:pPr algn="just"/>
                      <a:r>
                        <a:rPr lang="en-US" sz="1100" dirty="0">
                          <a:latin typeface="Times New Roman" panose="02020603050405020304" pitchFamily="18" charset="0"/>
                          <a:cs typeface="Times New Roman" panose="02020603050405020304" pitchFamily="18" charset="0"/>
                        </a:rPr>
                        <a:t>0.12</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99.26</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61ADEB9D-CDD8-29A1-8F58-9D5327C23FC0}"/>
              </a:ext>
            </a:extLst>
          </p:cNvPr>
          <p:cNvPicPr>
            <a:picLocks noChangeAspect="1"/>
          </p:cNvPicPr>
          <p:nvPr/>
        </p:nvPicPr>
        <p:blipFill>
          <a:blip r:embed="rId2"/>
          <a:stretch>
            <a:fillRect/>
          </a:stretch>
        </p:blipFill>
        <p:spPr>
          <a:xfrm>
            <a:off x="4458426" y="1330113"/>
            <a:ext cx="6296660" cy="4197773"/>
          </a:xfrm>
          <a:prstGeom prst="rect">
            <a:avLst/>
          </a:prstGeom>
        </p:spPr>
      </p:pic>
    </p:spTree>
    <p:extLst>
      <p:ext uri="{BB962C8B-B14F-4D97-AF65-F5344CB8AC3E}">
        <p14:creationId xmlns:p14="http://schemas.microsoft.com/office/powerpoint/2010/main" val="4217882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2FB5B1-0611-51B6-DA8A-A4253D5DE4FE}"/>
              </a:ext>
            </a:extLst>
          </p:cNvPr>
          <p:cNvSpPr>
            <a:spLocks noGrp="1"/>
          </p:cNvSpPr>
          <p:nvPr>
            <p:ph type="title"/>
          </p:nvPr>
        </p:nvSpPr>
        <p:spPr>
          <a:xfrm>
            <a:off x="618067" y="406629"/>
            <a:ext cx="4200821" cy="486296"/>
          </a:xfrm>
        </p:spPr>
        <p:txBody>
          <a:bodyPr vert="horz" lIns="91440" tIns="45720" rIns="91440" bIns="45720" rtlCol="0" anchor="ctr">
            <a:normAutofit fontScale="90000"/>
          </a:bodyPr>
          <a:lstStyle/>
          <a:p>
            <a:r>
              <a:rPr lang="en-US" sz="3200" b="1" kern="1200" dirty="0">
                <a:solidFill>
                  <a:schemeClr val="tx1"/>
                </a:solidFill>
                <a:latin typeface="+mn-lt"/>
                <a:ea typeface="+mj-ea"/>
                <a:cs typeface="+mj-cs"/>
              </a:rPr>
              <a:t>Prior and Posterior</a:t>
            </a:r>
          </a:p>
        </p:txBody>
      </p:sp>
      <p:grpSp>
        <p:nvGrpSpPr>
          <p:cNvPr id="26" name="Group 25">
            <a:extLst>
              <a:ext uri="{FF2B5EF4-FFF2-40B4-BE49-F238E27FC236}">
                <a16:creationId xmlns:a16="http://schemas.microsoft.com/office/drawing/2014/main" id="{6F80C39D-951E-C1CD-47E7-715266CE9226}"/>
              </a:ext>
            </a:extLst>
          </p:cNvPr>
          <p:cNvGrpSpPr/>
          <p:nvPr/>
        </p:nvGrpSpPr>
        <p:grpSpPr>
          <a:xfrm>
            <a:off x="618067" y="1330036"/>
            <a:ext cx="11306078" cy="4197927"/>
            <a:chOff x="618067" y="1330036"/>
            <a:chExt cx="11306078" cy="4197927"/>
          </a:xfrm>
        </p:grpSpPr>
        <p:grpSp>
          <p:nvGrpSpPr>
            <p:cNvPr id="19" name="Group 18">
              <a:extLst>
                <a:ext uri="{FF2B5EF4-FFF2-40B4-BE49-F238E27FC236}">
                  <a16:creationId xmlns:a16="http://schemas.microsoft.com/office/drawing/2014/main" id="{FAB32A55-1EF5-E128-4FAC-0CB710FE8F30}"/>
                </a:ext>
              </a:extLst>
            </p:cNvPr>
            <p:cNvGrpSpPr/>
            <p:nvPr/>
          </p:nvGrpSpPr>
          <p:grpSpPr>
            <a:xfrm>
              <a:off x="618067" y="1330036"/>
              <a:ext cx="11306078" cy="4197927"/>
              <a:chOff x="618067" y="1330036"/>
              <a:chExt cx="11306078" cy="4197927"/>
            </a:xfrm>
          </p:grpSpPr>
          <p:grpSp>
            <p:nvGrpSpPr>
              <p:cNvPr id="9" name="Group 8">
                <a:extLst>
                  <a:ext uri="{FF2B5EF4-FFF2-40B4-BE49-F238E27FC236}">
                    <a16:creationId xmlns:a16="http://schemas.microsoft.com/office/drawing/2014/main" id="{F11B0B72-67D0-41CA-7A7B-596577D24B89}"/>
                  </a:ext>
                </a:extLst>
              </p:cNvPr>
              <p:cNvGrpSpPr/>
              <p:nvPr/>
            </p:nvGrpSpPr>
            <p:grpSpPr>
              <a:xfrm>
                <a:off x="8355445" y="1330036"/>
                <a:ext cx="3568700" cy="4197927"/>
                <a:chOff x="7307118" y="1136073"/>
                <a:chExt cx="3568700" cy="4197927"/>
              </a:xfrm>
            </p:grpSpPr>
            <p:pic>
              <p:nvPicPr>
                <p:cNvPr id="6" name="Picture 5" descr="Chart, line chart&#10;&#10;Description automatically generated">
                  <a:extLst>
                    <a:ext uri="{FF2B5EF4-FFF2-40B4-BE49-F238E27FC236}">
                      <a16:creationId xmlns:a16="http://schemas.microsoft.com/office/drawing/2014/main" id="{11559578-43FF-7D00-2D26-A84B375F16F0}"/>
                    </a:ext>
                  </a:extLst>
                </p:cNvPr>
                <p:cNvPicPr>
                  <a:picLocks noChangeAspect="1"/>
                </p:cNvPicPr>
                <p:nvPr/>
              </p:nvPicPr>
              <p:blipFill>
                <a:blip r:embed="rId2"/>
                <a:stretch>
                  <a:fillRect/>
                </a:stretch>
              </p:blipFill>
              <p:spPr>
                <a:xfrm>
                  <a:off x="7307118" y="1136073"/>
                  <a:ext cx="3568700" cy="1905000"/>
                </a:xfrm>
                <a:prstGeom prst="rect">
                  <a:avLst/>
                </a:prstGeom>
              </p:spPr>
            </p:pic>
            <p:pic>
              <p:nvPicPr>
                <p:cNvPr id="8" name="Picture 7" descr="Chart, line chart&#10;&#10;Description automatically generated">
                  <a:extLst>
                    <a:ext uri="{FF2B5EF4-FFF2-40B4-BE49-F238E27FC236}">
                      <a16:creationId xmlns:a16="http://schemas.microsoft.com/office/drawing/2014/main" id="{1EC2F91B-876E-8A5A-F4EF-F31852A3AA38}"/>
                    </a:ext>
                  </a:extLst>
                </p:cNvPr>
                <p:cNvPicPr>
                  <a:picLocks noChangeAspect="1"/>
                </p:cNvPicPr>
                <p:nvPr/>
              </p:nvPicPr>
              <p:blipFill>
                <a:blip r:embed="rId3"/>
                <a:stretch>
                  <a:fillRect/>
                </a:stretch>
              </p:blipFill>
              <p:spPr>
                <a:xfrm>
                  <a:off x="7307118" y="3429000"/>
                  <a:ext cx="3568700" cy="1905000"/>
                </a:xfrm>
                <a:prstGeom prst="rect">
                  <a:avLst/>
                </a:prstGeom>
              </p:spPr>
            </p:pic>
          </p:grpSp>
          <p:pic>
            <p:nvPicPr>
              <p:cNvPr id="11" name="Picture 10" descr="Chart, line chart&#10;&#10;Description automatically generated">
                <a:extLst>
                  <a:ext uri="{FF2B5EF4-FFF2-40B4-BE49-F238E27FC236}">
                    <a16:creationId xmlns:a16="http://schemas.microsoft.com/office/drawing/2014/main" id="{9E9FF48D-71F0-5870-142B-7F44C82B9CDA}"/>
                  </a:ext>
                </a:extLst>
              </p:cNvPr>
              <p:cNvPicPr>
                <a:picLocks noChangeAspect="1"/>
              </p:cNvPicPr>
              <p:nvPr/>
            </p:nvPicPr>
            <p:blipFill>
              <a:blip r:embed="rId4"/>
              <a:stretch>
                <a:fillRect/>
              </a:stretch>
            </p:blipFill>
            <p:spPr>
              <a:xfrm>
                <a:off x="618067" y="1330036"/>
                <a:ext cx="3568700" cy="1905000"/>
              </a:xfrm>
              <a:prstGeom prst="rect">
                <a:avLst/>
              </a:prstGeom>
            </p:spPr>
          </p:pic>
        </p:grpSp>
        <p:pic>
          <p:nvPicPr>
            <p:cNvPr id="21" name="Picture 20">
              <a:extLst>
                <a:ext uri="{FF2B5EF4-FFF2-40B4-BE49-F238E27FC236}">
                  <a16:creationId xmlns:a16="http://schemas.microsoft.com/office/drawing/2014/main" id="{8D26BED0-EC3F-807D-1B86-A807581D7979}"/>
                </a:ext>
              </a:extLst>
            </p:cNvPr>
            <p:cNvPicPr>
              <a:picLocks noChangeAspect="1"/>
            </p:cNvPicPr>
            <p:nvPr/>
          </p:nvPicPr>
          <p:blipFill>
            <a:blip r:embed="rId5"/>
            <a:stretch>
              <a:fillRect/>
            </a:stretch>
          </p:blipFill>
          <p:spPr>
            <a:xfrm>
              <a:off x="4486756" y="1330036"/>
              <a:ext cx="3568700" cy="1905000"/>
            </a:xfrm>
            <a:prstGeom prst="rect">
              <a:avLst/>
            </a:prstGeom>
          </p:spPr>
        </p:pic>
        <p:pic>
          <p:nvPicPr>
            <p:cNvPr id="23" name="Picture 22" descr="Chart, line chart&#10;&#10;Description automatically generated">
              <a:extLst>
                <a:ext uri="{FF2B5EF4-FFF2-40B4-BE49-F238E27FC236}">
                  <a16:creationId xmlns:a16="http://schemas.microsoft.com/office/drawing/2014/main" id="{3C386991-A8A9-B24A-003A-862A9904317F}"/>
                </a:ext>
              </a:extLst>
            </p:cNvPr>
            <p:cNvPicPr>
              <a:picLocks noChangeAspect="1"/>
            </p:cNvPicPr>
            <p:nvPr/>
          </p:nvPicPr>
          <p:blipFill>
            <a:blip r:embed="rId6"/>
            <a:stretch>
              <a:fillRect/>
            </a:stretch>
          </p:blipFill>
          <p:spPr>
            <a:xfrm>
              <a:off x="618067" y="3622963"/>
              <a:ext cx="3568700" cy="1905000"/>
            </a:xfrm>
            <a:prstGeom prst="rect">
              <a:avLst/>
            </a:prstGeom>
          </p:spPr>
        </p:pic>
        <p:pic>
          <p:nvPicPr>
            <p:cNvPr id="25" name="Picture 24" descr="Chart, line chart&#10;&#10;Description automatically generated">
              <a:extLst>
                <a:ext uri="{FF2B5EF4-FFF2-40B4-BE49-F238E27FC236}">
                  <a16:creationId xmlns:a16="http://schemas.microsoft.com/office/drawing/2014/main" id="{35A077FB-E8C0-DEC5-8949-2318D3E0C56E}"/>
                </a:ext>
              </a:extLst>
            </p:cNvPr>
            <p:cNvPicPr>
              <a:picLocks noChangeAspect="1"/>
            </p:cNvPicPr>
            <p:nvPr/>
          </p:nvPicPr>
          <p:blipFill>
            <a:blip r:embed="rId7"/>
            <a:stretch>
              <a:fillRect/>
            </a:stretch>
          </p:blipFill>
          <p:spPr>
            <a:xfrm>
              <a:off x="4486756" y="3622963"/>
              <a:ext cx="3568700" cy="1905000"/>
            </a:xfrm>
            <a:prstGeom prst="rect">
              <a:avLst/>
            </a:prstGeom>
          </p:spPr>
        </p:pic>
      </p:grpSp>
    </p:spTree>
    <p:extLst>
      <p:ext uri="{BB962C8B-B14F-4D97-AF65-F5344CB8AC3E}">
        <p14:creationId xmlns:p14="http://schemas.microsoft.com/office/powerpoint/2010/main" val="195950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2F285F-2968-1E4A-9BF2-17B4D0FD8FC7}"/>
              </a:ext>
            </a:extLst>
          </p:cNvPr>
          <p:cNvSpPr>
            <a:spLocks noGrp="1"/>
          </p:cNvSpPr>
          <p:nvPr>
            <p:ph type="title"/>
          </p:nvPr>
        </p:nvSpPr>
        <p:spPr>
          <a:xfrm>
            <a:off x="588935" y="309967"/>
            <a:ext cx="11158779" cy="1387340"/>
          </a:xfrm>
        </p:spPr>
        <p:txBody>
          <a:bodyPr>
            <a:normAutofit fontScale="90000"/>
          </a:bodyPr>
          <a:lstStyle/>
          <a:p>
            <a:r>
              <a:rPr lang="en-US" sz="3200" b="1" dirty="0">
                <a:latin typeface="+mn-lt"/>
              </a:rPr>
              <a:t>Scenario 4: change (hyper)priors on CAR hyperparameters, enlarge logit lambda normal prior’s SD to 15, precision gamma prior’s SD to 4</a:t>
            </a:r>
            <a:endParaRPr lang="en-US" sz="3200" dirty="0">
              <a:latin typeface="+mn-lt"/>
            </a:endParaRPr>
          </a:p>
        </p:txBody>
      </p:sp>
      <p:graphicFrame>
        <p:nvGraphicFramePr>
          <p:cNvPr id="5" name="Content Placeholder 7">
            <a:extLst>
              <a:ext uri="{FF2B5EF4-FFF2-40B4-BE49-F238E27FC236}">
                <a16:creationId xmlns:a16="http://schemas.microsoft.com/office/drawing/2014/main" id="{D72D7B46-FA14-B91A-DF9A-199558D99B71}"/>
              </a:ext>
            </a:extLst>
          </p:cNvPr>
          <p:cNvGraphicFramePr>
            <a:graphicFrameLocks noGrp="1"/>
          </p:cNvGraphicFramePr>
          <p:nvPr>
            <p:ph idx="1"/>
            <p:extLst>
              <p:ext uri="{D42A27DB-BD31-4B8C-83A1-F6EECF244321}">
                <p14:modId xmlns:p14="http://schemas.microsoft.com/office/powerpoint/2010/main" val="2683505127"/>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dirty="0"/>
                        <a:t>Gaussian</a:t>
                      </a:r>
                    </a:p>
                  </a:txBody>
                  <a:tcPr marL="175137" marR="175137" marT="87568" marB="87568"/>
                </a:tc>
                <a:tc>
                  <a:txBody>
                    <a:bodyPr/>
                    <a:lstStyle/>
                    <a:p>
                      <a:r>
                        <a:rPr lang="en-US" sz="1900" dirty="0">
                          <a:solidFill>
                            <a:schemeClr val="tx1"/>
                          </a:solidFill>
                        </a:rPr>
                        <a:t>mean =</a:t>
                      </a:r>
                      <a:r>
                        <a:rPr lang="en-US" sz="1900" dirty="0">
                          <a:solidFill>
                            <a:srgbClr val="FF0000"/>
                          </a:solidFill>
                        </a:rPr>
                        <a:t> logit(0.5), </a:t>
                      </a:r>
                      <a:r>
                        <a:rPr lang="en-US" sz="1900" dirty="0" err="1">
                          <a:solidFill>
                            <a:schemeClr val="tx1"/>
                          </a:solidFill>
                        </a:rPr>
                        <a:t>sd</a:t>
                      </a:r>
                      <a:r>
                        <a:rPr lang="en-US" sz="1900" dirty="0">
                          <a:solidFill>
                            <a:schemeClr val="tx1"/>
                          </a:solidFill>
                        </a:rPr>
                        <a:t> =</a:t>
                      </a:r>
                      <a:r>
                        <a:rPr lang="en-US" sz="1900" dirty="0">
                          <a:solidFill>
                            <a:srgbClr val="FF0000"/>
                          </a:solidFill>
                        </a:rPr>
                        <a:t> 15</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solidFill>
                            <a:schemeClr val="tx1"/>
                          </a:solidFill>
                        </a:rPr>
                        <a:t>shape =</a:t>
                      </a:r>
                      <a:r>
                        <a:rPr lang="en-US" sz="1900" dirty="0">
                          <a:solidFill>
                            <a:srgbClr val="FF0000"/>
                          </a:solidFill>
                        </a:rPr>
                        <a:t> 1, </a:t>
                      </a:r>
                      <a:r>
                        <a:rPr lang="en-US" sz="1900" dirty="0">
                          <a:solidFill>
                            <a:schemeClr val="tx1"/>
                          </a:solidFill>
                        </a:rPr>
                        <a:t>scale =</a:t>
                      </a:r>
                      <a:r>
                        <a:rPr lang="en-US" sz="1900" dirty="0">
                          <a:solidFill>
                            <a:srgbClr val="FF0000"/>
                          </a:solidFill>
                        </a:rPr>
                        <a:t> 4</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AF2ED060-1957-0FD4-76DB-AEF693E0A8D0}"/>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58183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D2DCDC-1E23-2AEC-639A-D37640AA752E}"/>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F05C33AF-84FD-B23C-E4E2-3D05C593AE78}"/>
              </a:ext>
            </a:extLst>
          </p:cNvPr>
          <p:cNvGraphicFramePr>
            <a:graphicFrameLocks noGrp="1"/>
          </p:cNvGraphicFramePr>
          <p:nvPr>
            <p:extLst>
              <p:ext uri="{D42A27DB-BD31-4B8C-83A1-F6EECF244321}">
                <p14:modId xmlns:p14="http://schemas.microsoft.com/office/powerpoint/2010/main" val="181114496"/>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0.13</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-2.57</a:t>
                      </a:r>
                    </a:p>
                  </a:txBody>
                  <a:tcPr/>
                </a:tc>
                <a:tc>
                  <a:txBody>
                    <a:bodyPr/>
                    <a:lstStyle/>
                    <a:p>
                      <a:pPr algn="just"/>
                      <a:r>
                        <a:rPr lang="en-US" sz="1100" dirty="0">
                          <a:latin typeface="Times New Roman" panose="02020603050405020304" pitchFamily="18" charset="0"/>
                          <a:cs typeface="Times New Roman" panose="02020603050405020304" pitchFamily="18" charset="0"/>
                        </a:rPr>
                        <a:t>1.32</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0.76</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-7.28</a:t>
                      </a:r>
                    </a:p>
                  </a:txBody>
                  <a:tcPr/>
                </a:tc>
                <a:tc>
                  <a:txBody>
                    <a:bodyPr/>
                    <a:lstStyle/>
                    <a:p>
                      <a:pPr algn="just"/>
                      <a:r>
                        <a:rPr lang="en-US" sz="1100" dirty="0">
                          <a:latin typeface="Times New Roman" panose="02020603050405020304" pitchFamily="18" charset="0"/>
                          <a:cs typeface="Times New Roman" panose="02020603050405020304" pitchFamily="18" charset="0"/>
                        </a:rPr>
                        <a:t>5.21</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0.38</a:t>
                      </a:r>
                    </a:p>
                  </a:txBody>
                  <a:tcPr/>
                </a:tc>
                <a:tc>
                  <a:txBody>
                    <a:bodyPr/>
                    <a:lstStyle/>
                    <a:p>
                      <a:pPr algn="just"/>
                      <a:r>
                        <a:rPr lang="en-US" sz="1100" dirty="0">
                          <a:latin typeface="Times New Roman" panose="02020603050405020304" pitchFamily="18" charset="0"/>
                          <a:cs typeface="Times New Roman" panose="02020603050405020304" pitchFamily="18" charset="0"/>
                        </a:rPr>
                        <a:t>0.12</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99.27</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9" name="Picture 8" descr="Chart, scatter chart&#10;&#10;Description automatically generated">
            <a:extLst>
              <a:ext uri="{FF2B5EF4-FFF2-40B4-BE49-F238E27FC236}">
                <a16:creationId xmlns:a16="http://schemas.microsoft.com/office/drawing/2014/main" id="{DFA20F1E-499A-8289-274B-418013C2C594}"/>
              </a:ext>
            </a:extLst>
          </p:cNvPr>
          <p:cNvPicPr>
            <a:picLocks noChangeAspect="1"/>
          </p:cNvPicPr>
          <p:nvPr/>
        </p:nvPicPr>
        <p:blipFill>
          <a:blip r:embed="rId2"/>
          <a:stretch>
            <a:fillRect/>
          </a:stretch>
        </p:blipFill>
        <p:spPr>
          <a:xfrm>
            <a:off x="4588328" y="1428720"/>
            <a:ext cx="6094185" cy="4000559"/>
          </a:xfrm>
          <a:prstGeom prst="rect">
            <a:avLst/>
          </a:prstGeom>
        </p:spPr>
      </p:pic>
    </p:spTree>
    <p:extLst>
      <p:ext uri="{BB962C8B-B14F-4D97-AF65-F5344CB8AC3E}">
        <p14:creationId xmlns:p14="http://schemas.microsoft.com/office/powerpoint/2010/main" val="116426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5606A0-329A-135D-29CD-3D211A02345B}"/>
              </a:ext>
            </a:extLst>
          </p:cNvPr>
          <p:cNvSpPr>
            <a:spLocks noGrp="1"/>
          </p:cNvSpPr>
          <p:nvPr>
            <p:ph type="title"/>
          </p:nvPr>
        </p:nvSpPr>
        <p:spPr>
          <a:xfrm>
            <a:off x="618067" y="406629"/>
            <a:ext cx="4200821" cy="486296"/>
          </a:xfrm>
        </p:spPr>
        <p:txBody>
          <a:bodyPr vert="horz" lIns="91440" tIns="45720" rIns="91440" bIns="45720" rtlCol="0" anchor="ctr">
            <a:normAutofit fontScale="90000"/>
          </a:bodyPr>
          <a:lstStyle/>
          <a:p>
            <a:r>
              <a:rPr lang="en-US" sz="3200" b="1" kern="1200" dirty="0">
                <a:solidFill>
                  <a:schemeClr val="tx1"/>
                </a:solidFill>
                <a:latin typeface="+mn-lt"/>
                <a:ea typeface="+mj-ea"/>
                <a:cs typeface="+mj-cs"/>
              </a:rPr>
              <a:t>Prior and Posterior</a:t>
            </a:r>
          </a:p>
        </p:txBody>
      </p:sp>
      <p:grpSp>
        <p:nvGrpSpPr>
          <p:cNvPr id="29" name="Group 28">
            <a:extLst>
              <a:ext uri="{FF2B5EF4-FFF2-40B4-BE49-F238E27FC236}">
                <a16:creationId xmlns:a16="http://schemas.microsoft.com/office/drawing/2014/main" id="{FCCC5574-63E3-6B0F-231C-2EEF73E58CAB}"/>
              </a:ext>
            </a:extLst>
          </p:cNvPr>
          <p:cNvGrpSpPr/>
          <p:nvPr/>
        </p:nvGrpSpPr>
        <p:grpSpPr>
          <a:xfrm>
            <a:off x="618064" y="1282492"/>
            <a:ext cx="10712154" cy="4287644"/>
            <a:chOff x="618064" y="1282492"/>
            <a:chExt cx="10712154" cy="4287644"/>
          </a:xfrm>
        </p:grpSpPr>
        <p:grpSp>
          <p:nvGrpSpPr>
            <p:cNvPr id="22" name="Group 21">
              <a:extLst>
                <a:ext uri="{FF2B5EF4-FFF2-40B4-BE49-F238E27FC236}">
                  <a16:creationId xmlns:a16="http://schemas.microsoft.com/office/drawing/2014/main" id="{03C2A49E-2031-FCF5-16C3-EA328A3EB017}"/>
                </a:ext>
              </a:extLst>
            </p:cNvPr>
            <p:cNvGrpSpPr/>
            <p:nvPr/>
          </p:nvGrpSpPr>
          <p:grpSpPr>
            <a:xfrm>
              <a:off x="618067" y="1282492"/>
              <a:ext cx="10712151" cy="4287644"/>
              <a:chOff x="618067" y="1282492"/>
              <a:chExt cx="10712151" cy="4287644"/>
            </a:xfrm>
          </p:grpSpPr>
          <p:grpSp>
            <p:nvGrpSpPr>
              <p:cNvPr id="14" name="Group 13">
                <a:extLst>
                  <a:ext uri="{FF2B5EF4-FFF2-40B4-BE49-F238E27FC236}">
                    <a16:creationId xmlns:a16="http://schemas.microsoft.com/office/drawing/2014/main" id="{054F895A-97DC-268F-D9C6-C06DEB379C9D}"/>
                  </a:ext>
                </a:extLst>
              </p:cNvPr>
              <p:cNvGrpSpPr/>
              <p:nvPr/>
            </p:nvGrpSpPr>
            <p:grpSpPr>
              <a:xfrm>
                <a:off x="618067" y="1301264"/>
                <a:ext cx="10712151" cy="4268872"/>
                <a:chOff x="411844" y="1288118"/>
                <a:chExt cx="10712151" cy="4268872"/>
              </a:xfrm>
            </p:grpSpPr>
            <p:pic>
              <p:nvPicPr>
                <p:cNvPr id="7" name="Picture 6" descr="Chart, line chart&#10;&#10;Description automatically generated">
                  <a:extLst>
                    <a:ext uri="{FF2B5EF4-FFF2-40B4-BE49-F238E27FC236}">
                      <a16:creationId xmlns:a16="http://schemas.microsoft.com/office/drawing/2014/main" id="{2D4FF3CD-43F6-70BA-0AF6-D283A0FE215F}"/>
                    </a:ext>
                  </a:extLst>
                </p:cNvPr>
                <p:cNvPicPr>
                  <a:picLocks noChangeAspect="1"/>
                </p:cNvPicPr>
                <p:nvPr/>
              </p:nvPicPr>
              <p:blipFill>
                <a:blip r:embed="rId2"/>
                <a:stretch>
                  <a:fillRect/>
                </a:stretch>
              </p:blipFill>
              <p:spPr>
                <a:xfrm>
                  <a:off x="7596503" y="3689532"/>
                  <a:ext cx="3527492" cy="1867458"/>
                </a:xfrm>
                <a:prstGeom prst="rect">
                  <a:avLst/>
                </a:prstGeom>
              </p:spPr>
            </p:pic>
            <p:pic>
              <p:nvPicPr>
                <p:cNvPr id="11" name="Picture 10">
                  <a:extLst>
                    <a:ext uri="{FF2B5EF4-FFF2-40B4-BE49-F238E27FC236}">
                      <a16:creationId xmlns:a16="http://schemas.microsoft.com/office/drawing/2014/main" id="{80274B61-A43A-CB12-5265-A1599CE4D2FA}"/>
                    </a:ext>
                  </a:extLst>
                </p:cNvPr>
                <p:cNvPicPr>
                  <a:picLocks noChangeAspect="1"/>
                </p:cNvPicPr>
                <p:nvPr/>
              </p:nvPicPr>
              <p:blipFill>
                <a:blip r:embed="rId3"/>
                <a:stretch>
                  <a:fillRect/>
                </a:stretch>
              </p:blipFill>
              <p:spPr>
                <a:xfrm>
                  <a:off x="411844" y="1288118"/>
                  <a:ext cx="3498371" cy="1867458"/>
                </a:xfrm>
                <a:prstGeom prst="rect">
                  <a:avLst/>
                </a:prstGeom>
              </p:spPr>
            </p:pic>
          </p:grpSp>
          <p:pic>
            <p:nvPicPr>
              <p:cNvPr id="21" name="Picture 20" descr="Chart, line chart&#10;&#10;Description automatically generated">
                <a:extLst>
                  <a:ext uri="{FF2B5EF4-FFF2-40B4-BE49-F238E27FC236}">
                    <a16:creationId xmlns:a16="http://schemas.microsoft.com/office/drawing/2014/main" id="{5B23ECA2-5937-D2D9-D878-F6818921AEF8}"/>
                  </a:ext>
                </a:extLst>
              </p:cNvPr>
              <p:cNvPicPr>
                <a:picLocks noChangeAspect="1"/>
              </p:cNvPicPr>
              <p:nvPr/>
            </p:nvPicPr>
            <p:blipFill>
              <a:blip r:embed="rId4"/>
              <a:stretch>
                <a:fillRect/>
              </a:stretch>
            </p:blipFill>
            <p:spPr>
              <a:xfrm>
                <a:off x="7802726" y="1282492"/>
                <a:ext cx="3498371" cy="1867458"/>
              </a:xfrm>
              <a:prstGeom prst="rect">
                <a:avLst/>
              </a:prstGeom>
            </p:spPr>
          </p:pic>
        </p:grpSp>
        <p:pic>
          <p:nvPicPr>
            <p:cNvPr id="24" name="Picture 23" descr="Chart, line chart&#10;&#10;Description automatically generated">
              <a:extLst>
                <a:ext uri="{FF2B5EF4-FFF2-40B4-BE49-F238E27FC236}">
                  <a16:creationId xmlns:a16="http://schemas.microsoft.com/office/drawing/2014/main" id="{43DCB049-5D3E-E827-012D-80C8E3A13362}"/>
                </a:ext>
              </a:extLst>
            </p:cNvPr>
            <p:cNvPicPr>
              <a:picLocks noChangeAspect="1"/>
            </p:cNvPicPr>
            <p:nvPr/>
          </p:nvPicPr>
          <p:blipFill>
            <a:blip r:embed="rId5"/>
            <a:stretch>
              <a:fillRect/>
            </a:stretch>
          </p:blipFill>
          <p:spPr>
            <a:xfrm>
              <a:off x="4210396" y="1319198"/>
              <a:ext cx="3498371" cy="1867458"/>
            </a:xfrm>
            <a:prstGeom prst="rect">
              <a:avLst/>
            </a:prstGeom>
          </p:spPr>
        </p:pic>
        <p:pic>
          <p:nvPicPr>
            <p:cNvPr id="26" name="Picture 25" descr="Chart, line chart&#10;&#10;Description automatically generated">
              <a:extLst>
                <a:ext uri="{FF2B5EF4-FFF2-40B4-BE49-F238E27FC236}">
                  <a16:creationId xmlns:a16="http://schemas.microsoft.com/office/drawing/2014/main" id="{40C5A7B0-F06A-140A-DFC0-7BA6734FD0A7}"/>
                </a:ext>
              </a:extLst>
            </p:cNvPr>
            <p:cNvPicPr>
              <a:picLocks noChangeAspect="1"/>
            </p:cNvPicPr>
            <p:nvPr/>
          </p:nvPicPr>
          <p:blipFill>
            <a:blip r:embed="rId6"/>
            <a:stretch>
              <a:fillRect/>
            </a:stretch>
          </p:blipFill>
          <p:spPr>
            <a:xfrm>
              <a:off x="4210395" y="3702678"/>
              <a:ext cx="3498371" cy="1867458"/>
            </a:xfrm>
            <a:prstGeom prst="rect">
              <a:avLst/>
            </a:prstGeom>
          </p:spPr>
        </p:pic>
        <p:pic>
          <p:nvPicPr>
            <p:cNvPr id="28" name="Picture 27" descr="Chart, line chart&#10;&#10;Description automatically generated">
              <a:extLst>
                <a:ext uri="{FF2B5EF4-FFF2-40B4-BE49-F238E27FC236}">
                  <a16:creationId xmlns:a16="http://schemas.microsoft.com/office/drawing/2014/main" id="{4FDF73C0-43D2-2E1E-A7DC-5625AF480796}"/>
                </a:ext>
              </a:extLst>
            </p:cNvPr>
            <p:cNvPicPr>
              <a:picLocks noChangeAspect="1"/>
            </p:cNvPicPr>
            <p:nvPr/>
          </p:nvPicPr>
          <p:blipFill>
            <a:blip r:embed="rId7"/>
            <a:stretch>
              <a:fillRect/>
            </a:stretch>
          </p:blipFill>
          <p:spPr>
            <a:xfrm>
              <a:off x="618064" y="3702678"/>
              <a:ext cx="3498371" cy="1867458"/>
            </a:xfrm>
            <a:prstGeom prst="rect">
              <a:avLst/>
            </a:prstGeom>
          </p:spPr>
        </p:pic>
      </p:grpSp>
    </p:spTree>
    <p:extLst>
      <p:ext uri="{BB962C8B-B14F-4D97-AF65-F5344CB8AC3E}">
        <p14:creationId xmlns:p14="http://schemas.microsoft.com/office/powerpoint/2010/main" val="369234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7778-3073-21B0-AAC1-447062627BDB}"/>
              </a:ext>
            </a:extLst>
          </p:cNvPr>
          <p:cNvSpPr>
            <a:spLocks noGrp="1"/>
          </p:cNvSpPr>
          <p:nvPr>
            <p:ph type="title"/>
          </p:nvPr>
        </p:nvSpPr>
        <p:spPr/>
        <p:txBody>
          <a:bodyPr>
            <a:noAutofit/>
          </a:bodyPr>
          <a:lstStyle/>
          <a:p>
            <a:r>
              <a:rPr lang="en-US" sz="2800" b="1" dirty="0">
                <a:latin typeface="+mn-lt"/>
              </a:rPr>
              <a:t>Scenario 5: change (hyper)priors on CAR hyperparameters, enlarge logit lambda normal prior’s SD to 15, precision gamma prior’s SD to 8</a:t>
            </a:r>
            <a:endParaRPr lang="en-US" sz="2800" dirty="0">
              <a:latin typeface="+mn-lt"/>
            </a:endParaRPr>
          </a:p>
        </p:txBody>
      </p:sp>
      <p:graphicFrame>
        <p:nvGraphicFramePr>
          <p:cNvPr id="6" name="Content Placeholder 7">
            <a:extLst>
              <a:ext uri="{FF2B5EF4-FFF2-40B4-BE49-F238E27FC236}">
                <a16:creationId xmlns:a16="http://schemas.microsoft.com/office/drawing/2014/main" id="{F8E01365-E64C-C0DE-33F3-E36535648EB5}"/>
              </a:ext>
            </a:extLst>
          </p:cNvPr>
          <p:cNvGraphicFramePr>
            <a:graphicFrameLocks noGrp="1"/>
          </p:cNvGraphicFramePr>
          <p:nvPr>
            <p:ph idx="1"/>
            <p:extLst>
              <p:ext uri="{D42A27DB-BD31-4B8C-83A1-F6EECF244321}">
                <p14:modId xmlns:p14="http://schemas.microsoft.com/office/powerpoint/2010/main" val="3199289012"/>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dirty="0"/>
                        <a:t>Gaussian</a:t>
                      </a:r>
                    </a:p>
                  </a:txBody>
                  <a:tcPr marL="175137" marR="175137" marT="87568" marB="87568"/>
                </a:tc>
                <a:tc>
                  <a:txBody>
                    <a:bodyPr/>
                    <a:lstStyle/>
                    <a:p>
                      <a:r>
                        <a:rPr lang="en-US" sz="1900" dirty="0">
                          <a:solidFill>
                            <a:schemeClr val="tx1"/>
                          </a:solidFill>
                        </a:rPr>
                        <a:t>mean =</a:t>
                      </a:r>
                      <a:r>
                        <a:rPr lang="en-US" sz="1900" dirty="0">
                          <a:solidFill>
                            <a:srgbClr val="FF0000"/>
                          </a:solidFill>
                        </a:rPr>
                        <a:t> logit(0.5), </a:t>
                      </a:r>
                      <a:r>
                        <a:rPr lang="en-US" sz="1900" dirty="0" err="1">
                          <a:solidFill>
                            <a:schemeClr val="tx1"/>
                          </a:solidFill>
                        </a:rPr>
                        <a:t>sd</a:t>
                      </a:r>
                      <a:r>
                        <a:rPr lang="en-US" sz="1900" dirty="0">
                          <a:solidFill>
                            <a:schemeClr val="tx1"/>
                          </a:solidFill>
                        </a:rPr>
                        <a:t> =</a:t>
                      </a:r>
                      <a:r>
                        <a:rPr lang="en-US" sz="1900" dirty="0">
                          <a:solidFill>
                            <a:srgbClr val="FF0000"/>
                          </a:solidFill>
                        </a:rPr>
                        <a:t> 15</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solidFill>
                            <a:schemeClr val="tx1"/>
                          </a:solidFill>
                        </a:rPr>
                        <a:t>shape =</a:t>
                      </a:r>
                      <a:r>
                        <a:rPr lang="en-US" sz="1900" dirty="0">
                          <a:solidFill>
                            <a:srgbClr val="FF0000"/>
                          </a:solidFill>
                        </a:rPr>
                        <a:t> 1, </a:t>
                      </a:r>
                      <a:r>
                        <a:rPr lang="en-US" sz="1900" dirty="0">
                          <a:solidFill>
                            <a:schemeClr val="tx1"/>
                          </a:solidFill>
                        </a:rPr>
                        <a:t>scale =</a:t>
                      </a:r>
                      <a:r>
                        <a:rPr lang="en-US" sz="1900" dirty="0">
                          <a:solidFill>
                            <a:srgbClr val="FF0000"/>
                          </a:solidFill>
                        </a:rPr>
                        <a:t> 8</a:t>
                      </a:r>
                    </a:p>
                  </a:txBody>
                  <a:tcPr marL="175137" marR="175137" marT="87568" marB="87568"/>
                </a:tc>
                <a:extLst>
                  <a:ext uri="{0D108BD9-81ED-4DB2-BD59-A6C34878D82A}">
                    <a16:rowId xmlns:a16="http://schemas.microsoft.com/office/drawing/2014/main" val="1384692790"/>
                  </a:ext>
                </a:extLst>
              </a:tr>
            </a:tbl>
          </a:graphicData>
        </a:graphic>
      </p:graphicFrame>
      <p:sp>
        <p:nvSpPr>
          <p:cNvPr id="7" name="TextBox 6">
            <a:extLst>
              <a:ext uri="{FF2B5EF4-FFF2-40B4-BE49-F238E27FC236}">
                <a16:creationId xmlns:a16="http://schemas.microsoft.com/office/drawing/2014/main" id="{C44C5AC6-4DEE-239C-3AEA-B23AEAA9D43A}"/>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931032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2EC6BB-F449-9F13-AEC9-5E71F2AAF8B6}"/>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8E930214-C4E7-BE6E-BFE5-37BE8A14F958}"/>
              </a:ext>
            </a:extLst>
          </p:cNvPr>
          <p:cNvGraphicFramePr>
            <a:graphicFrameLocks noGrp="1"/>
          </p:cNvGraphicFramePr>
          <p:nvPr>
            <p:extLst>
              <p:ext uri="{D42A27DB-BD31-4B8C-83A1-F6EECF244321}">
                <p14:modId xmlns:p14="http://schemas.microsoft.com/office/powerpoint/2010/main" val="4077098572"/>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0.13</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-2.56</a:t>
                      </a:r>
                    </a:p>
                  </a:txBody>
                  <a:tcPr/>
                </a:tc>
                <a:tc>
                  <a:txBody>
                    <a:bodyPr/>
                    <a:lstStyle/>
                    <a:p>
                      <a:pPr algn="just"/>
                      <a:r>
                        <a:rPr lang="en-US" sz="1100" dirty="0">
                          <a:latin typeface="Times New Roman" panose="02020603050405020304" pitchFamily="18" charset="0"/>
                          <a:cs typeface="Times New Roman" panose="02020603050405020304" pitchFamily="18" charset="0"/>
                        </a:rPr>
                        <a:t>1.33</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-7.30</a:t>
                      </a:r>
                    </a:p>
                  </a:txBody>
                  <a:tcPr/>
                </a:tc>
                <a:tc>
                  <a:txBody>
                    <a:bodyPr/>
                    <a:lstStyle/>
                    <a:p>
                      <a:pPr algn="just"/>
                      <a:r>
                        <a:rPr lang="en-US" sz="1100" dirty="0">
                          <a:latin typeface="Times New Roman" panose="02020603050405020304" pitchFamily="18" charset="0"/>
                          <a:cs typeface="Times New Roman" panose="02020603050405020304" pitchFamily="18" charset="0"/>
                        </a:rPr>
                        <a:t>5.21</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0.38</a:t>
                      </a:r>
                    </a:p>
                  </a:txBody>
                  <a:tcPr/>
                </a:tc>
                <a:tc>
                  <a:txBody>
                    <a:bodyPr/>
                    <a:lstStyle/>
                    <a:p>
                      <a:pPr algn="just"/>
                      <a:r>
                        <a:rPr lang="en-US" sz="1100" dirty="0">
                          <a:latin typeface="Times New Roman" panose="02020603050405020304" pitchFamily="18" charset="0"/>
                          <a:cs typeface="Times New Roman" panose="02020603050405020304" pitchFamily="18" charset="0"/>
                        </a:rPr>
                        <a:t>0.12</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99.27</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a:extLst>
              <a:ext uri="{FF2B5EF4-FFF2-40B4-BE49-F238E27FC236}">
                <a16:creationId xmlns:a16="http://schemas.microsoft.com/office/drawing/2014/main" id="{7D13F061-288B-60EF-91B9-0BF0FD841235}"/>
              </a:ext>
            </a:extLst>
          </p:cNvPr>
          <p:cNvPicPr>
            <a:picLocks noChangeAspect="1"/>
          </p:cNvPicPr>
          <p:nvPr/>
        </p:nvPicPr>
        <p:blipFill>
          <a:blip r:embed="rId2"/>
          <a:stretch>
            <a:fillRect/>
          </a:stretch>
        </p:blipFill>
        <p:spPr>
          <a:xfrm>
            <a:off x="4510088" y="1524000"/>
            <a:ext cx="5715000" cy="3810000"/>
          </a:xfrm>
          <a:prstGeom prst="rect">
            <a:avLst/>
          </a:prstGeom>
        </p:spPr>
      </p:pic>
    </p:spTree>
    <p:extLst>
      <p:ext uri="{BB962C8B-B14F-4D97-AF65-F5344CB8AC3E}">
        <p14:creationId xmlns:p14="http://schemas.microsoft.com/office/powerpoint/2010/main" val="4015502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4FDA0C57-7B01-6DC0-12A2-1626CBDCAF9B}"/>
              </a:ext>
            </a:extLst>
          </p:cNvPr>
          <p:cNvSpPr>
            <a:spLocks noGrp="1"/>
          </p:cNvSpPr>
          <p:nvPr>
            <p:ph type="title"/>
          </p:nvPr>
        </p:nvSpPr>
        <p:spPr>
          <a:xfrm>
            <a:off x="535020" y="685800"/>
            <a:ext cx="2780271" cy="5105400"/>
          </a:xfrm>
        </p:spPr>
        <p:txBody>
          <a:bodyPr>
            <a:normAutofit/>
          </a:bodyPr>
          <a:lstStyle/>
          <a:p>
            <a:r>
              <a:rPr lang="en-US" sz="4000" b="1" dirty="0">
                <a:solidFill>
                  <a:srgbClr val="FFFFFF"/>
                </a:solidFill>
                <a:latin typeface="+mn-lt"/>
              </a:rPr>
              <a:t>Contents</a:t>
            </a:r>
          </a:p>
        </p:txBody>
      </p:sp>
      <p:graphicFrame>
        <p:nvGraphicFramePr>
          <p:cNvPr id="5" name="Content Placeholder 2">
            <a:extLst>
              <a:ext uri="{FF2B5EF4-FFF2-40B4-BE49-F238E27FC236}">
                <a16:creationId xmlns:a16="http://schemas.microsoft.com/office/drawing/2014/main" id="{4FDAF5F4-E214-03D1-A9B5-86D216478B3F}"/>
              </a:ext>
            </a:extLst>
          </p:cNvPr>
          <p:cNvGraphicFramePr>
            <a:graphicFrameLocks noGrp="1"/>
          </p:cNvGraphicFramePr>
          <p:nvPr>
            <p:ph idx="1"/>
            <p:extLst>
              <p:ext uri="{D42A27DB-BD31-4B8C-83A1-F6EECF244321}">
                <p14:modId xmlns:p14="http://schemas.microsoft.com/office/powerpoint/2010/main" val="3315073043"/>
              </p:ext>
            </p:extLst>
          </p:nvPr>
        </p:nvGraphicFramePr>
        <p:xfrm>
          <a:off x="5945587" y="178291"/>
          <a:ext cx="5852404" cy="6501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510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3B5658A-B045-C412-F9C7-7832EE3A73DC}"/>
              </a:ext>
            </a:extLst>
          </p:cNvPr>
          <p:cNvSpPr>
            <a:spLocks noGrp="1"/>
          </p:cNvSpPr>
          <p:nvPr>
            <p:ph type="title"/>
          </p:nvPr>
        </p:nvSpPr>
        <p:spPr>
          <a:xfrm>
            <a:off x="838200" y="557190"/>
            <a:ext cx="4909457" cy="599254"/>
          </a:xfrm>
        </p:spPr>
        <p:txBody>
          <a:bodyPr vert="horz" lIns="91440" tIns="45720" rIns="91440" bIns="45720" rtlCol="0" anchor="ctr">
            <a:normAutofit/>
          </a:bodyPr>
          <a:lstStyle/>
          <a:p>
            <a:r>
              <a:rPr lang="en-US" sz="3200" b="1" kern="1200" dirty="0">
                <a:solidFill>
                  <a:schemeClr val="tx1"/>
                </a:solidFill>
                <a:latin typeface="+mn-lt"/>
                <a:ea typeface="+mj-ea"/>
                <a:cs typeface="+mj-cs"/>
              </a:rPr>
              <a:t>Prior and Posterior</a:t>
            </a:r>
          </a:p>
        </p:txBody>
      </p:sp>
      <p:grpSp>
        <p:nvGrpSpPr>
          <p:cNvPr id="17" name="Group 16">
            <a:extLst>
              <a:ext uri="{FF2B5EF4-FFF2-40B4-BE49-F238E27FC236}">
                <a16:creationId xmlns:a16="http://schemas.microsoft.com/office/drawing/2014/main" id="{53875A22-FD42-AFE1-ABF1-A7B702C3EB33}"/>
              </a:ext>
            </a:extLst>
          </p:cNvPr>
          <p:cNvGrpSpPr/>
          <p:nvPr/>
        </p:nvGrpSpPr>
        <p:grpSpPr>
          <a:xfrm>
            <a:off x="838199" y="1887456"/>
            <a:ext cx="10515601" cy="3891187"/>
            <a:chOff x="198740" y="1872250"/>
            <a:chExt cx="11689869" cy="4243852"/>
          </a:xfrm>
        </p:grpSpPr>
        <p:pic>
          <p:nvPicPr>
            <p:cNvPr id="12" name="Picture 11" descr="Chart, line chart&#10;&#10;Description automatically generated">
              <a:extLst>
                <a:ext uri="{FF2B5EF4-FFF2-40B4-BE49-F238E27FC236}">
                  <a16:creationId xmlns:a16="http://schemas.microsoft.com/office/drawing/2014/main" id="{90402C63-D95F-A15B-B447-E1F85FD9E989}"/>
                </a:ext>
              </a:extLst>
            </p:cNvPr>
            <p:cNvPicPr>
              <a:picLocks noChangeAspect="1"/>
            </p:cNvPicPr>
            <p:nvPr/>
          </p:nvPicPr>
          <p:blipFill>
            <a:blip r:embed="rId2"/>
            <a:stretch>
              <a:fillRect/>
            </a:stretch>
          </p:blipFill>
          <p:spPr>
            <a:xfrm>
              <a:off x="198740" y="4096439"/>
              <a:ext cx="3792797" cy="2019663"/>
            </a:xfrm>
            <a:prstGeom prst="rect">
              <a:avLst/>
            </a:prstGeom>
          </p:spPr>
        </p:pic>
        <p:pic>
          <p:nvPicPr>
            <p:cNvPr id="14" name="Picture 13" descr="Chart, line chart&#10;&#10;Description automatically generated">
              <a:extLst>
                <a:ext uri="{FF2B5EF4-FFF2-40B4-BE49-F238E27FC236}">
                  <a16:creationId xmlns:a16="http://schemas.microsoft.com/office/drawing/2014/main" id="{8EFF97F5-8F2F-5D4B-C465-A0217B31DA45}"/>
                </a:ext>
              </a:extLst>
            </p:cNvPr>
            <p:cNvPicPr>
              <a:picLocks noChangeAspect="1"/>
            </p:cNvPicPr>
            <p:nvPr/>
          </p:nvPicPr>
          <p:blipFill>
            <a:blip r:embed="rId3"/>
            <a:stretch>
              <a:fillRect/>
            </a:stretch>
          </p:blipFill>
          <p:spPr>
            <a:xfrm>
              <a:off x="4147274" y="4096437"/>
              <a:ext cx="3792797" cy="2019663"/>
            </a:xfrm>
            <a:prstGeom prst="rect">
              <a:avLst/>
            </a:prstGeom>
          </p:spPr>
        </p:pic>
        <p:pic>
          <p:nvPicPr>
            <p:cNvPr id="16" name="Picture 15" descr="Chart, line chart&#10;&#10;Description automatically generated">
              <a:extLst>
                <a:ext uri="{FF2B5EF4-FFF2-40B4-BE49-F238E27FC236}">
                  <a16:creationId xmlns:a16="http://schemas.microsoft.com/office/drawing/2014/main" id="{099939AE-1C07-327E-1252-75AD2A652593}"/>
                </a:ext>
              </a:extLst>
            </p:cNvPr>
            <p:cNvPicPr>
              <a:picLocks noChangeAspect="1"/>
            </p:cNvPicPr>
            <p:nvPr/>
          </p:nvPicPr>
          <p:blipFill>
            <a:blip r:embed="rId4"/>
            <a:stretch>
              <a:fillRect/>
            </a:stretch>
          </p:blipFill>
          <p:spPr>
            <a:xfrm>
              <a:off x="4147273" y="1872251"/>
              <a:ext cx="3792797" cy="2019663"/>
            </a:xfrm>
            <a:prstGeom prst="rect">
              <a:avLst/>
            </a:prstGeom>
          </p:spPr>
        </p:pic>
        <p:pic>
          <p:nvPicPr>
            <p:cNvPr id="10" name="Picture 9" descr="Chart, line chart&#10;&#10;Description automatically generated">
              <a:extLst>
                <a:ext uri="{FF2B5EF4-FFF2-40B4-BE49-F238E27FC236}">
                  <a16:creationId xmlns:a16="http://schemas.microsoft.com/office/drawing/2014/main" id="{37AA3B74-C584-D034-A619-47F89141E77C}"/>
                </a:ext>
              </a:extLst>
            </p:cNvPr>
            <p:cNvPicPr>
              <a:picLocks noChangeAspect="1"/>
            </p:cNvPicPr>
            <p:nvPr/>
          </p:nvPicPr>
          <p:blipFill>
            <a:blip r:embed="rId5"/>
            <a:stretch>
              <a:fillRect/>
            </a:stretch>
          </p:blipFill>
          <p:spPr>
            <a:xfrm>
              <a:off x="8095812" y="4096437"/>
              <a:ext cx="3792797" cy="2019663"/>
            </a:xfrm>
            <a:prstGeom prst="rect">
              <a:avLst/>
            </a:prstGeom>
          </p:spPr>
        </p:pic>
        <p:pic>
          <p:nvPicPr>
            <p:cNvPr id="8" name="Picture 7" descr="Chart, line chart&#10;&#10;Description automatically generated">
              <a:extLst>
                <a:ext uri="{FF2B5EF4-FFF2-40B4-BE49-F238E27FC236}">
                  <a16:creationId xmlns:a16="http://schemas.microsoft.com/office/drawing/2014/main" id="{B907D866-02DC-FDCF-7E83-E29DDBA44205}"/>
                </a:ext>
              </a:extLst>
            </p:cNvPr>
            <p:cNvPicPr>
              <a:picLocks noChangeAspect="1"/>
            </p:cNvPicPr>
            <p:nvPr/>
          </p:nvPicPr>
          <p:blipFill>
            <a:blip r:embed="rId6"/>
            <a:stretch>
              <a:fillRect/>
            </a:stretch>
          </p:blipFill>
          <p:spPr>
            <a:xfrm>
              <a:off x="198740" y="1872251"/>
              <a:ext cx="3792797" cy="2019663"/>
            </a:xfrm>
            <a:prstGeom prst="rect">
              <a:avLst/>
            </a:prstGeom>
          </p:spPr>
        </p:pic>
        <p:pic>
          <p:nvPicPr>
            <p:cNvPr id="6" name="Picture 5" descr="Chart, line chart&#10;&#10;Description automatically generated">
              <a:extLst>
                <a:ext uri="{FF2B5EF4-FFF2-40B4-BE49-F238E27FC236}">
                  <a16:creationId xmlns:a16="http://schemas.microsoft.com/office/drawing/2014/main" id="{4619BB34-C37F-469D-0115-0144DF7E26A8}"/>
                </a:ext>
              </a:extLst>
            </p:cNvPr>
            <p:cNvPicPr>
              <a:picLocks noChangeAspect="1"/>
            </p:cNvPicPr>
            <p:nvPr/>
          </p:nvPicPr>
          <p:blipFill>
            <a:blip r:embed="rId7"/>
            <a:stretch>
              <a:fillRect/>
            </a:stretch>
          </p:blipFill>
          <p:spPr>
            <a:xfrm>
              <a:off x="8095812" y="1872250"/>
              <a:ext cx="3792797" cy="2019663"/>
            </a:xfrm>
            <a:prstGeom prst="rect">
              <a:avLst/>
            </a:prstGeom>
          </p:spPr>
        </p:pic>
      </p:grpSp>
    </p:spTree>
    <p:extLst>
      <p:ext uri="{BB962C8B-B14F-4D97-AF65-F5344CB8AC3E}">
        <p14:creationId xmlns:p14="http://schemas.microsoft.com/office/powerpoint/2010/main" val="3186437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C9FF-72B7-9007-0596-E3857723D646}"/>
              </a:ext>
            </a:extLst>
          </p:cNvPr>
          <p:cNvSpPr>
            <a:spLocks noGrp="1"/>
          </p:cNvSpPr>
          <p:nvPr>
            <p:ph type="title"/>
          </p:nvPr>
        </p:nvSpPr>
        <p:spPr>
          <a:xfrm>
            <a:off x="704759" y="159512"/>
            <a:ext cx="9670633" cy="756539"/>
          </a:xfrm>
        </p:spPr>
        <p:txBody>
          <a:bodyPr>
            <a:normAutofit fontScale="90000"/>
          </a:bodyPr>
          <a:lstStyle/>
          <a:p>
            <a:r>
              <a:rPr lang="en-US" sz="3600" b="1" dirty="0">
                <a:latin typeface="+mn-lt"/>
              </a:rPr>
              <a:t>Prior Sensitivity Analysis: Leroux CAR Model Simulation</a:t>
            </a:r>
            <a:endParaRPr lang="en-US" sz="3600" dirty="0">
              <a:latin typeface="+mn-lt"/>
            </a:endParaRPr>
          </a:p>
        </p:txBody>
      </p:sp>
      <p:graphicFrame>
        <p:nvGraphicFramePr>
          <p:cNvPr id="4" name="Table 10">
            <a:extLst>
              <a:ext uri="{FF2B5EF4-FFF2-40B4-BE49-F238E27FC236}">
                <a16:creationId xmlns:a16="http://schemas.microsoft.com/office/drawing/2014/main" id="{2F4468AC-A0A8-30FD-F5AE-5FE97913748B}"/>
              </a:ext>
            </a:extLst>
          </p:cNvPr>
          <p:cNvGraphicFramePr>
            <a:graphicFrameLocks noGrp="1"/>
          </p:cNvGraphicFramePr>
          <p:nvPr>
            <p:extLst>
              <p:ext uri="{D42A27DB-BD31-4B8C-83A1-F6EECF244321}">
                <p14:modId xmlns:p14="http://schemas.microsoft.com/office/powerpoint/2010/main" val="779419584"/>
              </p:ext>
            </p:extLst>
          </p:nvPr>
        </p:nvGraphicFramePr>
        <p:xfrm>
          <a:off x="747623" y="2175096"/>
          <a:ext cx="5257459" cy="1112520"/>
        </p:xfrm>
        <a:graphic>
          <a:graphicData uri="http://schemas.openxmlformats.org/drawingml/2006/table">
            <a:tbl>
              <a:tblPr firstRow="1" bandRow="1">
                <a:tableStyleId>{C083E6E3-FA7D-4D7B-A595-EF9225AFEA82}</a:tableStyleId>
              </a:tblPr>
              <a:tblGrid>
                <a:gridCol w="1477513">
                  <a:extLst>
                    <a:ext uri="{9D8B030D-6E8A-4147-A177-3AD203B41FA5}">
                      <a16:colId xmlns:a16="http://schemas.microsoft.com/office/drawing/2014/main" val="537661495"/>
                    </a:ext>
                  </a:extLst>
                </a:gridCol>
                <a:gridCol w="1305671">
                  <a:extLst>
                    <a:ext uri="{9D8B030D-6E8A-4147-A177-3AD203B41FA5}">
                      <a16:colId xmlns:a16="http://schemas.microsoft.com/office/drawing/2014/main" val="1005674192"/>
                    </a:ext>
                  </a:extLst>
                </a:gridCol>
                <a:gridCol w="2474275">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t>sd</a:t>
                      </a:r>
                      <a:r>
                        <a:rPr lang="en-US" sz="1600" dirty="0"/>
                        <a:t> = 0.1</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t>shape = 1/3, scale  = 1</a:t>
                      </a:r>
                    </a:p>
                  </a:txBody>
                  <a:tcPr/>
                </a:tc>
                <a:extLst>
                  <a:ext uri="{0D108BD9-81ED-4DB2-BD59-A6C34878D82A}">
                    <a16:rowId xmlns:a16="http://schemas.microsoft.com/office/drawing/2014/main" val="3656154764"/>
                  </a:ext>
                </a:extLst>
              </a:tr>
            </a:tbl>
          </a:graphicData>
        </a:graphic>
      </p:graphicFrame>
      <p:grpSp>
        <p:nvGrpSpPr>
          <p:cNvPr id="13" name="Group 12">
            <a:extLst>
              <a:ext uri="{FF2B5EF4-FFF2-40B4-BE49-F238E27FC236}">
                <a16:creationId xmlns:a16="http://schemas.microsoft.com/office/drawing/2014/main" id="{637D8E51-CD11-15FC-88A0-C107CBCFBC2B}"/>
              </a:ext>
            </a:extLst>
          </p:cNvPr>
          <p:cNvGrpSpPr/>
          <p:nvPr/>
        </p:nvGrpSpPr>
        <p:grpSpPr>
          <a:xfrm>
            <a:off x="704759" y="1297699"/>
            <a:ext cx="2058577" cy="806977"/>
            <a:chOff x="704759" y="1297699"/>
            <a:chExt cx="2058577" cy="806977"/>
          </a:xfrm>
        </p:grpSpPr>
        <p:sp>
          <p:nvSpPr>
            <p:cNvPr id="5" name="TextBox 4">
              <a:extLst>
                <a:ext uri="{FF2B5EF4-FFF2-40B4-BE49-F238E27FC236}">
                  <a16:creationId xmlns:a16="http://schemas.microsoft.com/office/drawing/2014/main" id="{24697B41-4014-229B-835F-074C7DB2071A}"/>
                </a:ext>
              </a:extLst>
            </p:cNvPr>
            <p:cNvSpPr txBox="1"/>
            <p:nvPr/>
          </p:nvSpPr>
          <p:spPr>
            <a:xfrm>
              <a:off x="704759" y="1766122"/>
              <a:ext cx="2058577" cy="338554"/>
            </a:xfrm>
            <a:prstGeom prst="rect">
              <a:avLst/>
            </a:prstGeom>
            <a:noFill/>
          </p:spPr>
          <p:txBody>
            <a:bodyPr wrap="none" rtlCol="0">
              <a:spAutoFit/>
            </a:bodyPr>
            <a:lstStyle/>
            <a:p>
              <a:r>
                <a:rPr lang="en-US" sz="1600" b="1" dirty="0"/>
                <a:t>Hyperpriors Summary</a:t>
              </a:r>
            </a:p>
          </p:txBody>
        </p:sp>
        <p:sp>
          <p:nvSpPr>
            <p:cNvPr id="6" name="TextBox 5">
              <a:extLst>
                <a:ext uri="{FF2B5EF4-FFF2-40B4-BE49-F238E27FC236}">
                  <a16:creationId xmlns:a16="http://schemas.microsoft.com/office/drawing/2014/main" id="{25967A7E-F96D-52A1-055D-C3E3972C1A7E}"/>
                </a:ext>
              </a:extLst>
            </p:cNvPr>
            <p:cNvSpPr txBox="1"/>
            <p:nvPr/>
          </p:nvSpPr>
          <p:spPr>
            <a:xfrm>
              <a:off x="704759" y="1297699"/>
              <a:ext cx="1260281" cy="461665"/>
            </a:xfrm>
            <a:prstGeom prst="rect">
              <a:avLst/>
            </a:prstGeom>
            <a:noFill/>
          </p:spPr>
          <p:txBody>
            <a:bodyPr wrap="none" rtlCol="0">
              <a:spAutoFit/>
            </a:bodyPr>
            <a:lstStyle/>
            <a:p>
              <a:r>
                <a:rPr lang="en-US" sz="2400" b="1" dirty="0"/>
                <a:t>Baseline</a:t>
              </a:r>
            </a:p>
          </p:txBody>
        </p:sp>
      </p:grpSp>
      <p:graphicFrame>
        <p:nvGraphicFramePr>
          <p:cNvPr id="7" name="Table 10">
            <a:extLst>
              <a:ext uri="{FF2B5EF4-FFF2-40B4-BE49-F238E27FC236}">
                <a16:creationId xmlns:a16="http://schemas.microsoft.com/office/drawing/2014/main" id="{BF788228-ED7E-1372-065D-8B05748D67A0}"/>
              </a:ext>
            </a:extLst>
          </p:cNvPr>
          <p:cNvGraphicFramePr>
            <a:graphicFrameLocks noGrp="1"/>
          </p:cNvGraphicFramePr>
          <p:nvPr>
            <p:extLst>
              <p:ext uri="{D42A27DB-BD31-4B8C-83A1-F6EECF244321}">
                <p14:modId xmlns:p14="http://schemas.microsoft.com/office/powerpoint/2010/main" val="2770399518"/>
              </p:ext>
            </p:extLst>
          </p:nvPr>
        </p:nvGraphicFramePr>
        <p:xfrm>
          <a:off x="6666839" y="2175096"/>
          <a:ext cx="5257459" cy="1112520"/>
        </p:xfrm>
        <a:graphic>
          <a:graphicData uri="http://schemas.openxmlformats.org/drawingml/2006/table">
            <a:tbl>
              <a:tblPr firstRow="1" bandRow="1">
                <a:tableStyleId>{C083E6E3-FA7D-4D7B-A595-EF9225AFEA82}</a:tableStyleId>
              </a:tblPr>
              <a:tblGrid>
                <a:gridCol w="1477513">
                  <a:extLst>
                    <a:ext uri="{9D8B030D-6E8A-4147-A177-3AD203B41FA5}">
                      <a16:colId xmlns:a16="http://schemas.microsoft.com/office/drawing/2014/main" val="537661495"/>
                    </a:ext>
                  </a:extLst>
                </a:gridCol>
                <a:gridCol w="1305671">
                  <a:extLst>
                    <a:ext uri="{9D8B030D-6E8A-4147-A177-3AD203B41FA5}">
                      <a16:colId xmlns:a16="http://schemas.microsoft.com/office/drawing/2014/main" val="1005674192"/>
                    </a:ext>
                  </a:extLst>
                </a:gridCol>
                <a:gridCol w="2474275">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t>sd</a:t>
                      </a:r>
                      <a:r>
                        <a:rPr lang="en-US" sz="1600" dirty="0"/>
                        <a:t> = </a:t>
                      </a:r>
                      <a:r>
                        <a:rPr lang="en-US" sz="1600" dirty="0">
                          <a:solidFill>
                            <a:srgbClr val="C00000"/>
                          </a:solidFill>
                        </a:rPr>
                        <a:t>1</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t>shape = 1/3, scale  = 1</a:t>
                      </a:r>
                    </a:p>
                  </a:txBody>
                  <a:tcPr/>
                </a:tc>
                <a:extLst>
                  <a:ext uri="{0D108BD9-81ED-4DB2-BD59-A6C34878D82A}">
                    <a16:rowId xmlns:a16="http://schemas.microsoft.com/office/drawing/2014/main" val="3656154764"/>
                  </a:ext>
                </a:extLst>
              </a:tr>
            </a:tbl>
          </a:graphicData>
        </a:graphic>
      </p:graphicFrame>
      <p:grpSp>
        <p:nvGrpSpPr>
          <p:cNvPr id="14" name="Group 13">
            <a:extLst>
              <a:ext uri="{FF2B5EF4-FFF2-40B4-BE49-F238E27FC236}">
                <a16:creationId xmlns:a16="http://schemas.microsoft.com/office/drawing/2014/main" id="{2664E489-46E4-733C-613F-AFC735DD752F}"/>
              </a:ext>
            </a:extLst>
          </p:cNvPr>
          <p:cNvGrpSpPr/>
          <p:nvPr/>
        </p:nvGrpSpPr>
        <p:grpSpPr>
          <a:xfrm>
            <a:off x="6623975" y="1297699"/>
            <a:ext cx="4338239" cy="806977"/>
            <a:chOff x="6623975" y="1297699"/>
            <a:chExt cx="4338239" cy="806977"/>
          </a:xfrm>
        </p:grpSpPr>
        <p:sp>
          <p:nvSpPr>
            <p:cNvPr id="8" name="TextBox 7">
              <a:extLst>
                <a:ext uri="{FF2B5EF4-FFF2-40B4-BE49-F238E27FC236}">
                  <a16:creationId xmlns:a16="http://schemas.microsoft.com/office/drawing/2014/main" id="{1942B029-4661-DDD9-423B-3DBC55CFB936}"/>
                </a:ext>
              </a:extLst>
            </p:cNvPr>
            <p:cNvSpPr txBox="1"/>
            <p:nvPr/>
          </p:nvSpPr>
          <p:spPr>
            <a:xfrm>
              <a:off x="6623975" y="1766122"/>
              <a:ext cx="2058577" cy="338554"/>
            </a:xfrm>
            <a:prstGeom prst="rect">
              <a:avLst/>
            </a:prstGeom>
            <a:noFill/>
          </p:spPr>
          <p:txBody>
            <a:bodyPr wrap="none" rtlCol="0">
              <a:spAutoFit/>
            </a:bodyPr>
            <a:lstStyle/>
            <a:p>
              <a:r>
                <a:rPr lang="en-US" sz="1600" b="1" dirty="0"/>
                <a:t>Hyperpriors Summary</a:t>
              </a:r>
            </a:p>
          </p:txBody>
        </p:sp>
        <p:sp>
          <p:nvSpPr>
            <p:cNvPr id="9" name="TextBox 8">
              <a:extLst>
                <a:ext uri="{FF2B5EF4-FFF2-40B4-BE49-F238E27FC236}">
                  <a16:creationId xmlns:a16="http://schemas.microsoft.com/office/drawing/2014/main" id="{76AE1EE8-B354-FF5C-804A-58D7307C7B14}"/>
                </a:ext>
              </a:extLst>
            </p:cNvPr>
            <p:cNvSpPr txBox="1"/>
            <p:nvPr/>
          </p:nvSpPr>
          <p:spPr>
            <a:xfrm>
              <a:off x="6623975" y="1297699"/>
              <a:ext cx="4338239" cy="461665"/>
            </a:xfrm>
            <a:prstGeom prst="rect">
              <a:avLst/>
            </a:prstGeom>
            <a:noFill/>
          </p:spPr>
          <p:txBody>
            <a:bodyPr wrap="none" rtlCol="0">
              <a:spAutoFit/>
            </a:bodyPr>
            <a:lstStyle/>
            <a:p>
              <a:r>
                <a:rPr lang="en-US" sz="2400" b="1" dirty="0"/>
                <a:t>Scenario 1: Logit Lambda SD to 1</a:t>
              </a:r>
            </a:p>
          </p:txBody>
        </p:sp>
      </p:grpSp>
      <p:graphicFrame>
        <p:nvGraphicFramePr>
          <p:cNvPr id="10" name="Table 10">
            <a:extLst>
              <a:ext uri="{FF2B5EF4-FFF2-40B4-BE49-F238E27FC236}">
                <a16:creationId xmlns:a16="http://schemas.microsoft.com/office/drawing/2014/main" id="{DA092851-F177-A597-E4CA-2709E81EA0C8}"/>
              </a:ext>
            </a:extLst>
          </p:cNvPr>
          <p:cNvGraphicFramePr>
            <a:graphicFrameLocks noGrp="1"/>
          </p:cNvGraphicFramePr>
          <p:nvPr>
            <p:extLst>
              <p:ext uri="{D42A27DB-BD31-4B8C-83A1-F6EECF244321}">
                <p14:modId xmlns:p14="http://schemas.microsoft.com/office/powerpoint/2010/main" val="874006395"/>
              </p:ext>
            </p:extLst>
          </p:nvPr>
        </p:nvGraphicFramePr>
        <p:xfrm>
          <a:off x="790487" y="5107272"/>
          <a:ext cx="5257459" cy="1112520"/>
        </p:xfrm>
        <a:graphic>
          <a:graphicData uri="http://schemas.openxmlformats.org/drawingml/2006/table">
            <a:tbl>
              <a:tblPr firstRow="1" bandRow="1">
                <a:tableStyleId>{C083E6E3-FA7D-4D7B-A595-EF9225AFEA82}</a:tableStyleId>
              </a:tblPr>
              <a:tblGrid>
                <a:gridCol w="1477513">
                  <a:extLst>
                    <a:ext uri="{9D8B030D-6E8A-4147-A177-3AD203B41FA5}">
                      <a16:colId xmlns:a16="http://schemas.microsoft.com/office/drawing/2014/main" val="537661495"/>
                    </a:ext>
                  </a:extLst>
                </a:gridCol>
                <a:gridCol w="1305671">
                  <a:extLst>
                    <a:ext uri="{9D8B030D-6E8A-4147-A177-3AD203B41FA5}">
                      <a16:colId xmlns:a16="http://schemas.microsoft.com/office/drawing/2014/main" val="1005674192"/>
                    </a:ext>
                  </a:extLst>
                </a:gridCol>
                <a:gridCol w="2474275">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t>sd</a:t>
                      </a:r>
                      <a:r>
                        <a:rPr lang="en-US" sz="1600" dirty="0"/>
                        <a:t> = </a:t>
                      </a:r>
                      <a:r>
                        <a:rPr lang="en-US" sz="1600" dirty="0">
                          <a:solidFill>
                            <a:srgbClr val="C00000"/>
                          </a:solidFill>
                        </a:rPr>
                        <a:t>1</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t>shape = </a:t>
                      </a:r>
                      <a:r>
                        <a:rPr lang="en-US" sz="1600" dirty="0">
                          <a:solidFill>
                            <a:srgbClr val="C00000"/>
                          </a:solidFill>
                        </a:rPr>
                        <a:t>(1/3)^2</a:t>
                      </a:r>
                      <a:r>
                        <a:rPr lang="en-US" sz="1600" dirty="0"/>
                        <a:t>, scale  = </a:t>
                      </a:r>
                      <a:r>
                        <a:rPr lang="en-US" sz="1600" dirty="0">
                          <a:solidFill>
                            <a:srgbClr val="C00000"/>
                          </a:solidFill>
                        </a:rPr>
                        <a:t>3</a:t>
                      </a:r>
                    </a:p>
                  </a:txBody>
                  <a:tcPr/>
                </a:tc>
                <a:extLst>
                  <a:ext uri="{0D108BD9-81ED-4DB2-BD59-A6C34878D82A}">
                    <a16:rowId xmlns:a16="http://schemas.microsoft.com/office/drawing/2014/main" val="3656154764"/>
                  </a:ext>
                </a:extLst>
              </a:tr>
            </a:tbl>
          </a:graphicData>
        </a:graphic>
      </p:graphicFrame>
      <p:grpSp>
        <p:nvGrpSpPr>
          <p:cNvPr id="15" name="Group 14">
            <a:extLst>
              <a:ext uri="{FF2B5EF4-FFF2-40B4-BE49-F238E27FC236}">
                <a16:creationId xmlns:a16="http://schemas.microsoft.com/office/drawing/2014/main" id="{AA734AC4-DA9E-41DA-F6E9-1D622CA9CD30}"/>
              </a:ext>
            </a:extLst>
          </p:cNvPr>
          <p:cNvGrpSpPr/>
          <p:nvPr/>
        </p:nvGrpSpPr>
        <p:grpSpPr>
          <a:xfrm>
            <a:off x="747623" y="4018392"/>
            <a:ext cx="5621795" cy="1018460"/>
            <a:chOff x="747623" y="4018392"/>
            <a:chExt cx="5621795" cy="1018460"/>
          </a:xfrm>
        </p:grpSpPr>
        <p:sp>
          <p:nvSpPr>
            <p:cNvPr id="11" name="TextBox 10">
              <a:extLst>
                <a:ext uri="{FF2B5EF4-FFF2-40B4-BE49-F238E27FC236}">
                  <a16:creationId xmlns:a16="http://schemas.microsoft.com/office/drawing/2014/main" id="{882A0A0D-0C7F-877C-861C-7ADE467BEECD}"/>
                </a:ext>
              </a:extLst>
            </p:cNvPr>
            <p:cNvSpPr txBox="1"/>
            <p:nvPr/>
          </p:nvSpPr>
          <p:spPr>
            <a:xfrm>
              <a:off x="747623" y="4698298"/>
              <a:ext cx="2058577" cy="338554"/>
            </a:xfrm>
            <a:prstGeom prst="rect">
              <a:avLst/>
            </a:prstGeom>
            <a:noFill/>
          </p:spPr>
          <p:txBody>
            <a:bodyPr wrap="none" rtlCol="0">
              <a:spAutoFit/>
            </a:bodyPr>
            <a:lstStyle/>
            <a:p>
              <a:r>
                <a:rPr lang="en-US" sz="1600" b="1" dirty="0"/>
                <a:t>Hyperpriors Summary</a:t>
              </a:r>
            </a:p>
          </p:txBody>
        </p:sp>
        <p:sp>
          <p:nvSpPr>
            <p:cNvPr id="12" name="TextBox 11">
              <a:extLst>
                <a:ext uri="{FF2B5EF4-FFF2-40B4-BE49-F238E27FC236}">
                  <a16:creationId xmlns:a16="http://schemas.microsoft.com/office/drawing/2014/main" id="{8E659614-D4E3-E400-DF8F-C6B1B0950AD4}"/>
                </a:ext>
              </a:extLst>
            </p:cNvPr>
            <p:cNvSpPr txBox="1"/>
            <p:nvPr/>
          </p:nvSpPr>
          <p:spPr>
            <a:xfrm>
              <a:off x="747623" y="4018392"/>
              <a:ext cx="5621795" cy="830997"/>
            </a:xfrm>
            <a:prstGeom prst="rect">
              <a:avLst/>
            </a:prstGeom>
            <a:noFill/>
          </p:spPr>
          <p:txBody>
            <a:bodyPr wrap="none" rtlCol="0">
              <a:spAutoFit/>
            </a:bodyPr>
            <a:lstStyle/>
            <a:p>
              <a:r>
                <a:rPr lang="en-US" sz="2400" b="1" dirty="0">
                  <a:solidFill>
                    <a:srgbClr val="FF0000"/>
                  </a:solidFill>
                </a:rPr>
                <a:t>Scenario 2: Logit Lambda and Precision SD </a:t>
              </a:r>
            </a:p>
            <a:p>
              <a:r>
                <a:rPr lang="en-US" sz="2400" b="1" dirty="0">
                  <a:solidFill>
                    <a:srgbClr val="FF0000"/>
                  </a:solidFill>
                </a:rPr>
                <a:t>to 1</a:t>
              </a:r>
            </a:p>
          </p:txBody>
        </p:sp>
      </p:grpSp>
      <p:sp>
        <p:nvSpPr>
          <p:cNvPr id="16" name="TextBox 15">
            <a:extLst>
              <a:ext uri="{FF2B5EF4-FFF2-40B4-BE49-F238E27FC236}">
                <a16:creationId xmlns:a16="http://schemas.microsoft.com/office/drawing/2014/main" id="{259635B2-7AED-1BBD-BCE0-13AA372FF123}"/>
              </a:ext>
            </a:extLst>
          </p:cNvPr>
          <p:cNvSpPr txBox="1"/>
          <p:nvPr/>
        </p:nvSpPr>
        <p:spPr>
          <a:xfrm>
            <a:off x="6623975" y="971754"/>
            <a:ext cx="4514506" cy="369332"/>
          </a:xfrm>
          <a:prstGeom prst="rect">
            <a:avLst/>
          </a:prstGeom>
          <a:noFill/>
        </p:spPr>
        <p:txBody>
          <a:bodyPr wrap="none" rtlCol="0">
            <a:spAutoFit/>
          </a:bodyPr>
          <a:lstStyle/>
          <a:p>
            <a:r>
              <a:rPr lang="en-US" dirty="0">
                <a:solidFill>
                  <a:srgbClr val="C00000"/>
                </a:solidFill>
              </a:rPr>
              <a:t>The same 100 realizations from the Scenario 1</a:t>
            </a:r>
          </a:p>
        </p:txBody>
      </p:sp>
      <p:sp>
        <p:nvSpPr>
          <p:cNvPr id="3" name="TextBox 2">
            <a:extLst>
              <a:ext uri="{FF2B5EF4-FFF2-40B4-BE49-F238E27FC236}">
                <a16:creationId xmlns:a16="http://schemas.microsoft.com/office/drawing/2014/main" id="{EC7B9B58-97F7-8999-A8F2-36624060D593}"/>
              </a:ext>
            </a:extLst>
          </p:cNvPr>
          <p:cNvSpPr txBox="1"/>
          <p:nvPr/>
        </p:nvSpPr>
        <p:spPr>
          <a:xfrm>
            <a:off x="6623975" y="4036578"/>
            <a:ext cx="5300323" cy="830997"/>
          </a:xfrm>
          <a:prstGeom prst="rect">
            <a:avLst/>
          </a:prstGeom>
          <a:noFill/>
        </p:spPr>
        <p:txBody>
          <a:bodyPr wrap="square" rtlCol="0">
            <a:spAutoFit/>
          </a:bodyPr>
          <a:lstStyle/>
          <a:p>
            <a:r>
              <a:rPr lang="en-US" sz="2400" b="1" dirty="0"/>
              <a:t>Scenario 3: Gamma prior’s mode on true precision </a:t>
            </a:r>
          </a:p>
        </p:txBody>
      </p:sp>
      <p:graphicFrame>
        <p:nvGraphicFramePr>
          <p:cNvPr id="17" name="Table 10">
            <a:extLst>
              <a:ext uri="{FF2B5EF4-FFF2-40B4-BE49-F238E27FC236}">
                <a16:creationId xmlns:a16="http://schemas.microsoft.com/office/drawing/2014/main" id="{D2B67C2C-98D4-7BD4-BC78-F54EC7A8DE8B}"/>
              </a:ext>
            </a:extLst>
          </p:cNvPr>
          <p:cNvGraphicFramePr>
            <a:graphicFrameLocks noGrp="1"/>
          </p:cNvGraphicFramePr>
          <p:nvPr>
            <p:extLst>
              <p:ext uri="{D42A27DB-BD31-4B8C-83A1-F6EECF244321}">
                <p14:modId xmlns:p14="http://schemas.microsoft.com/office/powerpoint/2010/main" val="2422106225"/>
              </p:ext>
            </p:extLst>
          </p:nvPr>
        </p:nvGraphicFramePr>
        <p:xfrm>
          <a:off x="6623975" y="4867575"/>
          <a:ext cx="5300323" cy="1564640"/>
        </p:xfrm>
        <a:graphic>
          <a:graphicData uri="http://schemas.openxmlformats.org/drawingml/2006/table">
            <a:tbl>
              <a:tblPr firstRow="1" bandRow="1">
                <a:tableStyleId>{C083E6E3-FA7D-4D7B-A595-EF9225AFEA82}</a:tableStyleId>
              </a:tblPr>
              <a:tblGrid>
                <a:gridCol w="1297715">
                  <a:extLst>
                    <a:ext uri="{9D8B030D-6E8A-4147-A177-3AD203B41FA5}">
                      <a16:colId xmlns:a16="http://schemas.microsoft.com/office/drawing/2014/main" val="537661495"/>
                    </a:ext>
                  </a:extLst>
                </a:gridCol>
                <a:gridCol w="1026367">
                  <a:extLst>
                    <a:ext uri="{9D8B030D-6E8A-4147-A177-3AD203B41FA5}">
                      <a16:colId xmlns:a16="http://schemas.microsoft.com/office/drawing/2014/main" val="1005674192"/>
                    </a:ext>
                  </a:extLst>
                </a:gridCol>
                <a:gridCol w="2976241">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t>sd</a:t>
                      </a:r>
                      <a:r>
                        <a:rPr lang="en-US" sz="1600" dirty="0"/>
                        <a:t> = </a:t>
                      </a:r>
                      <a:r>
                        <a:rPr lang="en-US" sz="1600" dirty="0">
                          <a:solidFill>
                            <a:srgbClr val="C00000"/>
                          </a:solidFill>
                        </a:rPr>
                        <a:t>1</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solidFill>
                            <a:schemeClr val="tx1"/>
                          </a:solidFill>
                        </a:rPr>
                        <a:t>shape</a:t>
                      </a:r>
                      <a:r>
                        <a:rPr lang="en-US" sz="1600" dirty="0">
                          <a:solidFill>
                            <a:srgbClr val="C00000"/>
                          </a:solidFill>
                        </a:rPr>
                        <a:t> </a:t>
                      </a:r>
                      <a:r>
                        <a:rPr lang="en-US" sz="1600" dirty="0">
                          <a:solidFill>
                            <a:schemeClr val="tx1"/>
                          </a:solidFill>
                        </a:rPr>
                        <a:t>=</a:t>
                      </a:r>
                      <a:r>
                        <a:rPr lang="en-US" sz="1600" dirty="0">
                          <a:solidFill>
                            <a:srgbClr val="C00000"/>
                          </a:solidFill>
                        </a:rPr>
                        <a:t> 1 + precision / scale, </a:t>
                      </a:r>
                    </a:p>
                    <a:p>
                      <a:r>
                        <a:rPr lang="en-US" sz="1600" dirty="0">
                          <a:solidFill>
                            <a:schemeClr val="tx1"/>
                          </a:solidFill>
                        </a:rPr>
                        <a:t>scale  =</a:t>
                      </a:r>
                      <a:r>
                        <a:rPr lang="en-US" sz="1600" dirty="0">
                          <a:solidFill>
                            <a:srgbClr val="C00000"/>
                          </a:solidFill>
                        </a:rPr>
                        <a:t> (-precision + sqrt(precision^2 + 4) ) / 2</a:t>
                      </a:r>
                    </a:p>
                  </a:txBody>
                  <a:tcPr/>
                </a:tc>
                <a:extLst>
                  <a:ext uri="{0D108BD9-81ED-4DB2-BD59-A6C34878D82A}">
                    <a16:rowId xmlns:a16="http://schemas.microsoft.com/office/drawing/2014/main" val="3656154764"/>
                  </a:ext>
                </a:extLst>
              </a:tr>
            </a:tbl>
          </a:graphicData>
        </a:graphic>
      </p:graphicFrame>
    </p:spTree>
    <p:extLst>
      <p:ext uri="{BB962C8B-B14F-4D97-AF65-F5344CB8AC3E}">
        <p14:creationId xmlns:p14="http://schemas.microsoft.com/office/powerpoint/2010/main" val="34610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9C4DE9-74AF-9EE8-28FB-28BFEFFC6241}"/>
              </a:ext>
            </a:extLst>
          </p:cNvPr>
          <p:cNvSpPr>
            <a:spLocks noGrp="1"/>
          </p:cNvSpPr>
          <p:nvPr>
            <p:ph type="title"/>
          </p:nvPr>
        </p:nvSpPr>
        <p:spPr>
          <a:xfrm>
            <a:off x="704759" y="159512"/>
            <a:ext cx="9670633" cy="756539"/>
          </a:xfrm>
        </p:spPr>
        <p:txBody>
          <a:bodyPr>
            <a:normAutofit fontScale="90000"/>
          </a:bodyPr>
          <a:lstStyle/>
          <a:p>
            <a:r>
              <a:rPr lang="en-US" sz="3600" b="1" dirty="0">
                <a:latin typeface="+mn-lt"/>
              </a:rPr>
              <a:t>Prior Sensitivity Analysis: Leroux CAR Model Simulation</a:t>
            </a:r>
            <a:endParaRPr lang="en-US" sz="3600" dirty="0">
              <a:latin typeface="+mn-lt"/>
            </a:endParaRPr>
          </a:p>
        </p:txBody>
      </p:sp>
      <p:sp>
        <p:nvSpPr>
          <p:cNvPr id="5" name="TextBox 4">
            <a:extLst>
              <a:ext uri="{FF2B5EF4-FFF2-40B4-BE49-F238E27FC236}">
                <a16:creationId xmlns:a16="http://schemas.microsoft.com/office/drawing/2014/main" id="{B8901601-31A6-6389-E835-E328CB806D5E}"/>
              </a:ext>
            </a:extLst>
          </p:cNvPr>
          <p:cNvSpPr txBox="1"/>
          <p:nvPr/>
        </p:nvSpPr>
        <p:spPr>
          <a:xfrm>
            <a:off x="583462" y="1410880"/>
            <a:ext cx="6062942" cy="707886"/>
          </a:xfrm>
          <a:prstGeom prst="rect">
            <a:avLst/>
          </a:prstGeom>
          <a:noFill/>
        </p:spPr>
        <p:txBody>
          <a:bodyPr wrap="none" rtlCol="0">
            <a:spAutoFit/>
          </a:bodyPr>
          <a:lstStyle/>
          <a:p>
            <a:r>
              <a:rPr lang="en-US" sz="2000" b="1" dirty="0"/>
              <a:t>Scenario 4: Gamma prior’s mode on the true precision, </a:t>
            </a:r>
          </a:p>
          <a:p>
            <a:r>
              <a:rPr lang="en-US" sz="2000" b="1" dirty="0"/>
              <a:t>enlarge logit-lambda’s normal prior’s SD to 2 </a:t>
            </a:r>
          </a:p>
        </p:txBody>
      </p:sp>
      <p:graphicFrame>
        <p:nvGraphicFramePr>
          <p:cNvPr id="6" name="Table 10">
            <a:extLst>
              <a:ext uri="{FF2B5EF4-FFF2-40B4-BE49-F238E27FC236}">
                <a16:creationId xmlns:a16="http://schemas.microsoft.com/office/drawing/2014/main" id="{AAA090E0-2772-639D-E4FB-C6057647CA05}"/>
              </a:ext>
            </a:extLst>
          </p:cNvPr>
          <p:cNvGraphicFramePr>
            <a:graphicFrameLocks noGrp="1"/>
          </p:cNvGraphicFramePr>
          <p:nvPr>
            <p:extLst>
              <p:ext uri="{D42A27DB-BD31-4B8C-83A1-F6EECF244321}">
                <p14:modId xmlns:p14="http://schemas.microsoft.com/office/powerpoint/2010/main" val="1472995182"/>
              </p:ext>
            </p:extLst>
          </p:nvPr>
        </p:nvGraphicFramePr>
        <p:xfrm>
          <a:off x="583462" y="2330891"/>
          <a:ext cx="5300323" cy="1564640"/>
        </p:xfrm>
        <a:graphic>
          <a:graphicData uri="http://schemas.openxmlformats.org/drawingml/2006/table">
            <a:tbl>
              <a:tblPr firstRow="1" bandRow="1">
                <a:tableStyleId>{C083E6E3-FA7D-4D7B-A595-EF9225AFEA82}</a:tableStyleId>
              </a:tblPr>
              <a:tblGrid>
                <a:gridCol w="1297715">
                  <a:extLst>
                    <a:ext uri="{9D8B030D-6E8A-4147-A177-3AD203B41FA5}">
                      <a16:colId xmlns:a16="http://schemas.microsoft.com/office/drawing/2014/main" val="537661495"/>
                    </a:ext>
                  </a:extLst>
                </a:gridCol>
                <a:gridCol w="1026367">
                  <a:extLst>
                    <a:ext uri="{9D8B030D-6E8A-4147-A177-3AD203B41FA5}">
                      <a16:colId xmlns:a16="http://schemas.microsoft.com/office/drawing/2014/main" val="1005674192"/>
                    </a:ext>
                  </a:extLst>
                </a:gridCol>
                <a:gridCol w="2976241">
                  <a:extLst>
                    <a:ext uri="{9D8B030D-6E8A-4147-A177-3AD203B41FA5}">
                      <a16:colId xmlns:a16="http://schemas.microsoft.com/office/drawing/2014/main" val="1529626349"/>
                    </a:ext>
                  </a:extLst>
                </a:gridCol>
              </a:tblGrid>
              <a:tr h="370840">
                <a:tc>
                  <a:txBody>
                    <a:bodyPr/>
                    <a:lstStyle/>
                    <a:p>
                      <a:r>
                        <a:rPr lang="en-US" sz="1600" b="1" dirty="0"/>
                        <a:t>Parameter</a:t>
                      </a:r>
                    </a:p>
                  </a:txBody>
                  <a:tcPr/>
                </a:tc>
                <a:tc>
                  <a:txBody>
                    <a:bodyPr/>
                    <a:lstStyle/>
                    <a:p>
                      <a:r>
                        <a:rPr lang="en-US" sz="1600" b="1" dirty="0"/>
                        <a:t>Family</a:t>
                      </a:r>
                    </a:p>
                  </a:txBody>
                  <a:tcPr/>
                </a:tc>
                <a:tc>
                  <a:txBody>
                    <a:bodyPr/>
                    <a:lstStyle/>
                    <a:p>
                      <a:r>
                        <a:rPr lang="en-US" sz="1600" b="1" dirty="0"/>
                        <a:t>Prior parameters</a:t>
                      </a:r>
                    </a:p>
                  </a:txBody>
                  <a:tcPr/>
                </a:tc>
                <a:extLst>
                  <a:ext uri="{0D108BD9-81ED-4DB2-BD59-A6C34878D82A}">
                    <a16:rowId xmlns:a16="http://schemas.microsoft.com/office/drawing/2014/main" val="3856535208"/>
                  </a:ext>
                </a:extLst>
              </a:tr>
              <a:tr h="370840">
                <a:tc>
                  <a:txBody>
                    <a:bodyPr/>
                    <a:lstStyle/>
                    <a:p>
                      <a:r>
                        <a:rPr lang="en-US" sz="1600" dirty="0"/>
                        <a:t>Logit-Lambda</a:t>
                      </a:r>
                    </a:p>
                  </a:txBody>
                  <a:tcPr/>
                </a:tc>
                <a:tc>
                  <a:txBody>
                    <a:bodyPr/>
                    <a:lstStyle/>
                    <a:p>
                      <a:r>
                        <a:rPr lang="en-US" sz="1600" dirty="0"/>
                        <a:t>Gaussian</a:t>
                      </a:r>
                    </a:p>
                  </a:txBody>
                  <a:tcPr/>
                </a:tc>
                <a:tc>
                  <a:txBody>
                    <a:bodyPr/>
                    <a:lstStyle/>
                    <a:p>
                      <a:r>
                        <a:rPr lang="en-US" sz="1600" dirty="0"/>
                        <a:t>mean = logit(0.7), </a:t>
                      </a:r>
                      <a:r>
                        <a:rPr lang="en-US" sz="1600" dirty="0" err="1">
                          <a:solidFill>
                            <a:schemeClr val="tx1"/>
                          </a:solidFill>
                        </a:rPr>
                        <a:t>sd</a:t>
                      </a:r>
                      <a:r>
                        <a:rPr lang="en-US" sz="1600" dirty="0">
                          <a:solidFill>
                            <a:schemeClr val="tx1"/>
                          </a:solidFill>
                        </a:rPr>
                        <a:t> =</a:t>
                      </a:r>
                      <a:r>
                        <a:rPr lang="en-US" sz="1600" dirty="0">
                          <a:solidFill>
                            <a:srgbClr val="C00000"/>
                          </a:solidFill>
                        </a:rPr>
                        <a:t> 2</a:t>
                      </a:r>
                    </a:p>
                  </a:txBody>
                  <a:tcPr/>
                </a:tc>
                <a:extLst>
                  <a:ext uri="{0D108BD9-81ED-4DB2-BD59-A6C34878D82A}">
                    <a16:rowId xmlns:a16="http://schemas.microsoft.com/office/drawing/2014/main" val="1556860810"/>
                  </a:ext>
                </a:extLst>
              </a:tr>
              <a:tr h="370840">
                <a:tc>
                  <a:txBody>
                    <a:bodyPr/>
                    <a:lstStyle/>
                    <a:p>
                      <a:r>
                        <a:rPr lang="en-US" sz="1600" dirty="0"/>
                        <a:t>Precision</a:t>
                      </a:r>
                    </a:p>
                  </a:txBody>
                  <a:tcPr/>
                </a:tc>
                <a:tc>
                  <a:txBody>
                    <a:bodyPr/>
                    <a:lstStyle/>
                    <a:p>
                      <a:r>
                        <a:rPr lang="en-US" sz="1600" dirty="0"/>
                        <a:t>Gamma</a:t>
                      </a:r>
                    </a:p>
                  </a:txBody>
                  <a:tcPr/>
                </a:tc>
                <a:tc>
                  <a:txBody>
                    <a:bodyPr/>
                    <a:lstStyle/>
                    <a:p>
                      <a:r>
                        <a:rPr lang="en-US" sz="1600" dirty="0">
                          <a:solidFill>
                            <a:schemeClr val="tx1"/>
                          </a:solidFill>
                        </a:rPr>
                        <a:t>shape =</a:t>
                      </a:r>
                      <a:r>
                        <a:rPr lang="en-US" sz="1600" dirty="0">
                          <a:solidFill>
                            <a:srgbClr val="C00000"/>
                          </a:solidFill>
                        </a:rPr>
                        <a:t> 1 + precision / scale, </a:t>
                      </a:r>
                    </a:p>
                    <a:p>
                      <a:r>
                        <a:rPr lang="en-US" sz="1600" dirty="0">
                          <a:solidFill>
                            <a:schemeClr val="tx1"/>
                          </a:solidFill>
                        </a:rPr>
                        <a:t>scale  =</a:t>
                      </a:r>
                      <a:r>
                        <a:rPr lang="en-US" sz="1600" dirty="0">
                          <a:solidFill>
                            <a:srgbClr val="C00000"/>
                          </a:solidFill>
                        </a:rPr>
                        <a:t> (-precision + sqrt(precision^2 + 4) ) / 2</a:t>
                      </a:r>
                    </a:p>
                  </a:txBody>
                  <a:tcPr/>
                </a:tc>
                <a:extLst>
                  <a:ext uri="{0D108BD9-81ED-4DB2-BD59-A6C34878D82A}">
                    <a16:rowId xmlns:a16="http://schemas.microsoft.com/office/drawing/2014/main" val="3656154764"/>
                  </a:ext>
                </a:extLst>
              </a:tr>
            </a:tbl>
          </a:graphicData>
        </a:graphic>
      </p:graphicFrame>
      <p:sp>
        <p:nvSpPr>
          <p:cNvPr id="7" name="TextBox 6">
            <a:extLst>
              <a:ext uri="{FF2B5EF4-FFF2-40B4-BE49-F238E27FC236}">
                <a16:creationId xmlns:a16="http://schemas.microsoft.com/office/drawing/2014/main" id="{D327B23C-3433-1120-2EFD-E04C440003DF}"/>
              </a:ext>
            </a:extLst>
          </p:cNvPr>
          <p:cNvSpPr txBox="1"/>
          <p:nvPr/>
        </p:nvSpPr>
        <p:spPr>
          <a:xfrm>
            <a:off x="6623975" y="971754"/>
            <a:ext cx="4514506" cy="369332"/>
          </a:xfrm>
          <a:prstGeom prst="rect">
            <a:avLst/>
          </a:prstGeom>
          <a:noFill/>
        </p:spPr>
        <p:txBody>
          <a:bodyPr wrap="none" rtlCol="0">
            <a:spAutoFit/>
          </a:bodyPr>
          <a:lstStyle/>
          <a:p>
            <a:r>
              <a:rPr lang="en-US" dirty="0">
                <a:solidFill>
                  <a:srgbClr val="C00000"/>
                </a:solidFill>
              </a:rPr>
              <a:t>The same 100 realizations from the Scenario 1</a:t>
            </a:r>
          </a:p>
        </p:txBody>
      </p:sp>
    </p:spTree>
    <p:extLst>
      <p:ext uri="{BB962C8B-B14F-4D97-AF65-F5344CB8AC3E}">
        <p14:creationId xmlns:p14="http://schemas.microsoft.com/office/powerpoint/2010/main" val="1160029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E6A75-5676-11BB-64CD-E86B2558A177}"/>
              </a:ext>
            </a:extLst>
          </p:cNvPr>
          <p:cNvSpPr>
            <a:spLocks noGrp="1"/>
          </p:cNvSpPr>
          <p:nvPr>
            <p:ph type="title"/>
          </p:nvPr>
        </p:nvSpPr>
        <p:spPr>
          <a:xfrm>
            <a:off x="595424" y="547815"/>
            <a:ext cx="5204742" cy="1680519"/>
          </a:xfrm>
        </p:spPr>
        <p:txBody>
          <a:bodyPr vert="horz" lIns="91440" tIns="45720" rIns="91440" bIns="45720" rtlCol="0" anchor="ctr">
            <a:normAutofit/>
          </a:bodyPr>
          <a:lstStyle/>
          <a:p>
            <a:r>
              <a:rPr lang="en-US" sz="3200" b="1" dirty="0">
                <a:latin typeface="+mn-lt"/>
              </a:rPr>
              <a:t>Base Scenario: Gaussian prior’s SD is 0.1</a:t>
            </a:r>
          </a:p>
        </p:txBody>
      </p:sp>
      <p:sp>
        <p:nvSpPr>
          <p:cNvPr id="8" name="TextBox 7">
            <a:extLst>
              <a:ext uri="{FF2B5EF4-FFF2-40B4-BE49-F238E27FC236}">
                <a16:creationId xmlns:a16="http://schemas.microsoft.com/office/drawing/2014/main" id="{44C88145-39D5-D71E-AF45-08995EEE0333}"/>
              </a:ext>
            </a:extLst>
          </p:cNvPr>
          <p:cNvSpPr txBox="1"/>
          <p:nvPr/>
        </p:nvSpPr>
        <p:spPr>
          <a:xfrm>
            <a:off x="6186618" y="547815"/>
            <a:ext cx="5743111"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The same 100 realizations from the Scenario 1</a:t>
            </a:r>
          </a:p>
        </p:txBody>
      </p:sp>
      <p:sp>
        <p:nvSpPr>
          <p:cNvPr id="13" name="TextBox 12">
            <a:extLst>
              <a:ext uri="{FF2B5EF4-FFF2-40B4-BE49-F238E27FC236}">
                <a16:creationId xmlns:a16="http://schemas.microsoft.com/office/drawing/2014/main" id="{9A21C4CE-E3AC-2DF7-712D-BA11D9301567}"/>
              </a:ext>
            </a:extLst>
          </p:cNvPr>
          <p:cNvSpPr txBox="1"/>
          <p:nvPr/>
        </p:nvSpPr>
        <p:spPr>
          <a:xfrm>
            <a:off x="6359905" y="2363865"/>
            <a:ext cx="2972352" cy="461665"/>
          </a:xfrm>
          <a:prstGeom prst="rect">
            <a:avLst/>
          </a:prstGeom>
          <a:noFill/>
        </p:spPr>
        <p:txBody>
          <a:bodyPr wrap="none" rtlCol="0">
            <a:spAutoFit/>
          </a:bodyPr>
          <a:lstStyle/>
          <a:p>
            <a:r>
              <a:rPr lang="en-US" sz="1200" b="1" dirty="0">
                <a:solidFill>
                  <a:schemeClr val="accent1"/>
                </a:solidFill>
              </a:rPr>
              <a:t>Gamma prior’s mean on the true precision, </a:t>
            </a:r>
          </a:p>
          <a:p>
            <a:r>
              <a:rPr lang="en-US" sz="1200" b="1" dirty="0">
                <a:solidFill>
                  <a:schemeClr val="accent1"/>
                </a:solidFill>
              </a:rPr>
              <a:t>variance is 1/3.</a:t>
            </a:r>
          </a:p>
        </p:txBody>
      </p:sp>
      <p:sp>
        <p:nvSpPr>
          <p:cNvPr id="14" name="TextBox 13">
            <a:extLst>
              <a:ext uri="{FF2B5EF4-FFF2-40B4-BE49-F238E27FC236}">
                <a16:creationId xmlns:a16="http://schemas.microsoft.com/office/drawing/2014/main" id="{27310F15-A985-F37A-1A3E-196CDB5BF510}"/>
              </a:ext>
            </a:extLst>
          </p:cNvPr>
          <p:cNvSpPr txBox="1"/>
          <p:nvPr/>
        </p:nvSpPr>
        <p:spPr>
          <a:xfrm>
            <a:off x="916554" y="2363865"/>
            <a:ext cx="3712491" cy="461665"/>
          </a:xfrm>
          <a:prstGeom prst="rect">
            <a:avLst/>
          </a:prstGeom>
          <a:noFill/>
        </p:spPr>
        <p:txBody>
          <a:bodyPr wrap="none" rtlCol="0">
            <a:spAutoFit/>
          </a:bodyPr>
          <a:lstStyle/>
          <a:p>
            <a:r>
              <a:rPr lang="en-US" sz="1200" b="1" dirty="0">
                <a:solidFill>
                  <a:schemeClr val="accent1"/>
                </a:solidFill>
              </a:rPr>
              <a:t>Gaussian prior’s mean/mode on the true logit-lambda, </a:t>
            </a:r>
          </a:p>
          <a:p>
            <a:r>
              <a:rPr lang="en-US" sz="1200" b="1" dirty="0">
                <a:solidFill>
                  <a:schemeClr val="accent1"/>
                </a:solidFill>
              </a:rPr>
              <a:t>variance is 0.1.</a:t>
            </a:r>
          </a:p>
        </p:txBody>
      </p:sp>
      <p:pic>
        <p:nvPicPr>
          <p:cNvPr id="19" name="Picture 18" descr="Chart, line chart, histogram&#10;&#10;Description automatically generated">
            <a:extLst>
              <a:ext uri="{FF2B5EF4-FFF2-40B4-BE49-F238E27FC236}">
                <a16:creationId xmlns:a16="http://schemas.microsoft.com/office/drawing/2014/main" id="{E5C00976-E6DB-109A-0D20-5F839E679BAF}"/>
              </a:ext>
            </a:extLst>
          </p:cNvPr>
          <p:cNvPicPr>
            <a:picLocks noChangeAspect="1"/>
          </p:cNvPicPr>
          <p:nvPr/>
        </p:nvPicPr>
        <p:blipFill>
          <a:blip r:embed="rId2"/>
          <a:stretch>
            <a:fillRect/>
          </a:stretch>
        </p:blipFill>
        <p:spPr>
          <a:xfrm>
            <a:off x="6186619" y="2900740"/>
            <a:ext cx="4351362" cy="2322791"/>
          </a:xfrm>
          <a:prstGeom prst="rect">
            <a:avLst/>
          </a:prstGeom>
        </p:spPr>
      </p:pic>
      <p:pic>
        <p:nvPicPr>
          <p:cNvPr id="21" name="Picture 20" descr="Chart, line chart&#10;&#10;Description automatically generated">
            <a:extLst>
              <a:ext uri="{FF2B5EF4-FFF2-40B4-BE49-F238E27FC236}">
                <a16:creationId xmlns:a16="http://schemas.microsoft.com/office/drawing/2014/main" id="{14DF1460-0A16-EF91-E780-8793CC2A9352}"/>
              </a:ext>
            </a:extLst>
          </p:cNvPr>
          <p:cNvPicPr>
            <a:picLocks noChangeAspect="1"/>
          </p:cNvPicPr>
          <p:nvPr/>
        </p:nvPicPr>
        <p:blipFill>
          <a:blip r:embed="rId3"/>
          <a:stretch>
            <a:fillRect/>
          </a:stretch>
        </p:blipFill>
        <p:spPr>
          <a:xfrm>
            <a:off x="916554" y="2900740"/>
            <a:ext cx="4351362" cy="2322791"/>
          </a:xfrm>
          <a:prstGeom prst="rect">
            <a:avLst/>
          </a:prstGeom>
        </p:spPr>
      </p:pic>
    </p:spTree>
    <p:extLst>
      <p:ext uri="{BB962C8B-B14F-4D97-AF65-F5344CB8AC3E}">
        <p14:creationId xmlns:p14="http://schemas.microsoft.com/office/powerpoint/2010/main" val="1793890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B493F-6BAB-843E-260C-AC68D6189FFD}"/>
              </a:ext>
            </a:extLst>
          </p:cNvPr>
          <p:cNvSpPr>
            <a:spLocks noGrp="1"/>
          </p:cNvSpPr>
          <p:nvPr>
            <p:ph type="title"/>
          </p:nvPr>
        </p:nvSpPr>
        <p:spPr>
          <a:xfrm>
            <a:off x="838198" y="547815"/>
            <a:ext cx="5167185" cy="1254091"/>
          </a:xfrm>
        </p:spPr>
        <p:txBody>
          <a:bodyPr vert="horz" lIns="91440" tIns="45720" rIns="91440" bIns="45720" rtlCol="0" anchor="ctr">
            <a:normAutofit/>
          </a:bodyPr>
          <a:lstStyle/>
          <a:p>
            <a:r>
              <a:rPr lang="en-US" sz="3200" b="1" dirty="0">
                <a:latin typeface="+mn-lt"/>
              </a:rPr>
              <a:t>Scenario 1: Prior on Logit Lambda (SD to 1)</a:t>
            </a:r>
          </a:p>
        </p:txBody>
      </p:sp>
      <p:sp>
        <p:nvSpPr>
          <p:cNvPr id="3" name="TextBox 2">
            <a:extLst>
              <a:ext uri="{FF2B5EF4-FFF2-40B4-BE49-F238E27FC236}">
                <a16:creationId xmlns:a16="http://schemas.microsoft.com/office/drawing/2014/main" id="{61A65D01-87EB-D7F2-1016-B7EF44C40FB5}"/>
              </a:ext>
            </a:extLst>
          </p:cNvPr>
          <p:cNvSpPr txBox="1"/>
          <p:nvPr/>
        </p:nvSpPr>
        <p:spPr>
          <a:xfrm>
            <a:off x="6005383" y="547815"/>
            <a:ext cx="5360196" cy="118237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The same 100 realizations from the Scenario 1</a:t>
            </a:r>
          </a:p>
        </p:txBody>
      </p:sp>
      <p:sp>
        <p:nvSpPr>
          <p:cNvPr id="11" name="TextBox 10">
            <a:extLst>
              <a:ext uri="{FF2B5EF4-FFF2-40B4-BE49-F238E27FC236}">
                <a16:creationId xmlns:a16="http://schemas.microsoft.com/office/drawing/2014/main" id="{C4D8B569-9F8C-0546-0DB1-B00C66BE79F3}"/>
              </a:ext>
            </a:extLst>
          </p:cNvPr>
          <p:cNvSpPr txBox="1"/>
          <p:nvPr/>
        </p:nvSpPr>
        <p:spPr>
          <a:xfrm>
            <a:off x="6431623" y="2363865"/>
            <a:ext cx="2972352" cy="461665"/>
          </a:xfrm>
          <a:prstGeom prst="rect">
            <a:avLst/>
          </a:prstGeom>
          <a:noFill/>
        </p:spPr>
        <p:txBody>
          <a:bodyPr wrap="none" rtlCol="0">
            <a:spAutoFit/>
          </a:bodyPr>
          <a:lstStyle/>
          <a:p>
            <a:r>
              <a:rPr lang="en-US" sz="1200" b="1" dirty="0">
                <a:solidFill>
                  <a:schemeClr val="accent1"/>
                </a:solidFill>
              </a:rPr>
              <a:t>Gamma prior’s mean on the true precision, </a:t>
            </a:r>
          </a:p>
          <a:p>
            <a:r>
              <a:rPr lang="en-US" sz="1200" b="1" dirty="0">
                <a:solidFill>
                  <a:schemeClr val="accent1"/>
                </a:solidFill>
              </a:rPr>
              <a:t>variance is 1/3.</a:t>
            </a:r>
          </a:p>
        </p:txBody>
      </p:sp>
      <p:sp>
        <p:nvSpPr>
          <p:cNvPr id="13" name="TextBox 12">
            <a:extLst>
              <a:ext uri="{FF2B5EF4-FFF2-40B4-BE49-F238E27FC236}">
                <a16:creationId xmlns:a16="http://schemas.microsoft.com/office/drawing/2014/main" id="{E6DC83BA-6628-72EC-886A-2BA206035235}"/>
              </a:ext>
            </a:extLst>
          </p:cNvPr>
          <p:cNvSpPr txBox="1"/>
          <p:nvPr/>
        </p:nvSpPr>
        <p:spPr>
          <a:xfrm>
            <a:off x="916554" y="2363865"/>
            <a:ext cx="3712491" cy="461665"/>
          </a:xfrm>
          <a:prstGeom prst="rect">
            <a:avLst/>
          </a:prstGeom>
          <a:noFill/>
        </p:spPr>
        <p:txBody>
          <a:bodyPr wrap="none" rtlCol="0">
            <a:spAutoFit/>
          </a:bodyPr>
          <a:lstStyle/>
          <a:p>
            <a:r>
              <a:rPr lang="en-US" sz="1200" b="1" dirty="0">
                <a:solidFill>
                  <a:schemeClr val="accent1"/>
                </a:solidFill>
              </a:rPr>
              <a:t>Gaussian prior’s mean/mode on the true logit-lambda, </a:t>
            </a:r>
          </a:p>
          <a:p>
            <a:r>
              <a:rPr lang="en-US" sz="1200" b="1" dirty="0">
                <a:solidFill>
                  <a:schemeClr val="accent1"/>
                </a:solidFill>
              </a:rPr>
              <a:t>variance is 1.</a:t>
            </a:r>
          </a:p>
        </p:txBody>
      </p:sp>
      <p:pic>
        <p:nvPicPr>
          <p:cNvPr id="15" name="Picture 14" descr="Chart, line chart, histogram&#10;&#10;Description automatically generated">
            <a:extLst>
              <a:ext uri="{FF2B5EF4-FFF2-40B4-BE49-F238E27FC236}">
                <a16:creationId xmlns:a16="http://schemas.microsoft.com/office/drawing/2014/main" id="{7AD07E45-68D7-73F7-8D65-5B2A8A8A17BE}"/>
              </a:ext>
            </a:extLst>
          </p:cNvPr>
          <p:cNvPicPr>
            <a:picLocks noChangeAspect="1"/>
          </p:cNvPicPr>
          <p:nvPr/>
        </p:nvPicPr>
        <p:blipFill>
          <a:blip r:embed="rId2"/>
          <a:stretch>
            <a:fillRect/>
          </a:stretch>
        </p:blipFill>
        <p:spPr>
          <a:xfrm>
            <a:off x="916553" y="2923501"/>
            <a:ext cx="4435375" cy="2367638"/>
          </a:xfrm>
          <a:prstGeom prst="rect">
            <a:avLst/>
          </a:prstGeom>
        </p:spPr>
      </p:pic>
      <p:pic>
        <p:nvPicPr>
          <p:cNvPr id="18" name="Picture 17" descr="Chart, histogram&#10;&#10;Description automatically generated">
            <a:extLst>
              <a:ext uri="{FF2B5EF4-FFF2-40B4-BE49-F238E27FC236}">
                <a16:creationId xmlns:a16="http://schemas.microsoft.com/office/drawing/2014/main" id="{FDC9906D-821F-08B2-E778-0A8A947B390F}"/>
              </a:ext>
            </a:extLst>
          </p:cNvPr>
          <p:cNvPicPr>
            <a:picLocks noChangeAspect="1"/>
          </p:cNvPicPr>
          <p:nvPr/>
        </p:nvPicPr>
        <p:blipFill>
          <a:blip r:embed="rId3"/>
          <a:stretch>
            <a:fillRect/>
          </a:stretch>
        </p:blipFill>
        <p:spPr>
          <a:xfrm>
            <a:off x="6268482" y="2923501"/>
            <a:ext cx="4435375" cy="2367638"/>
          </a:xfrm>
          <a:prstGeom prst="rect">
            <a:avLst/>
          </a:prstGeom>
        </p:spPr>
      </p:pic>
    </p:spTree>
    <p:extLst>
      <p:ext uri="{BB962C8B-B14F-4D97-AF65-F5344CB8AC3E}">
        <p14:creationId xmlns:p14="http://schemas.microsoft.com/office/powerpoint/2010/main" val="3473012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7495C-2BDC-FF85-6887-B8D2A531BCE0}"/>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3200" b="1" dirty="0">
                <a:solidFill>
                  <a:srgbClr val="FF0000"/>
                </a:solidFill>
                <a:latin typeface="+mn-lt"/>
              </a:rPr>
              <a:t>Scenario 2</a:t>
            </a:r>
            <a:r>
              <a:rPr lang="en-US" sz="3200" b="1" dirty="0">
                <a:latin typeface="+mn-lt"/>
              </a:rPr>
              <a:t>: Prior on both Logit Lambda and Precision (SD to 1)</a:t>
            </a:r>
            <a:endParaRPr lang="en-US" sz="3200" dirty="0">
              <a:latin typeface="+mn-lt"/>
            </a:endParaRPr>
          </a:p>
        </p:txBody>
      </p:sp>
      <p:sp>
        <p:nvSpPr>
          <p:cNvPr id="9" name="TextBox 8">
            <a:extLst>
              <a:ext uri="{FF2B5EF4-FFF2-40B4-BE49-F238E27FC236}">
                <a16:creationId xmlns:a16="http://schemas.microsoft.com/office/drawing/2014/main" id="{F3325E78-B990-FAED-0096-689D4083514C}"/>
              </a:ext>
            </a:extLst>
          </p:cNvPr>
          <p:cNvSpPr txBox="1"/>
          <p:nvPr/>
        </p:nvSpPr>
        <p:spPr>
          <a:xfrm>
            <a:off x="6101888" y="547815"/>
            <a:ext cx="5360196"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The same 100 realizations from the Scenario 1</a:t>
            </a:r>
          </a:p>
        </p:txBody>
      </p:sp>
      <p:sp>
        <p:nvSpPr>
          <p:cNvPr id="8" name="TextBox 7">
            <a:extLst>
              <a:ext uri="{FF2B5EF4-FFF2-40B4-BE49-F238E27FC236}">
                <a16:creationId xmlns:a16="http://schemas.microsoft.com/office/drawing/2014/main" id="{67691552-0F64-9094-EEDA-AE35B80EAD11}"/>
              </a:ext>
            </a:extLst>
          </p:cNvPr>
          <p:cNvSpPr txBox="1"/>
          <p:nvPr/>
        </p:nvSpPr>
        <p:spPr>
          <a:xfrm>
            <a:off x="6431623" y="2363865"/>
            <a:ext cx="2972352" cy="461665"/>
          </a:xfrm>
          <a:prstGeom prst="rect">
            <a:avLst/>
          </a:prstGeom>
          <a:noFill/>
        </p:spPr>
        <p:txBody>
          <a:bodyPr wrap="none" rtlCol="0">
            <a:spAutoFit/>
          </a:bodyPr>
          <a:lstStyle/>
          <a:p>
            <a:r>
              <a:rPr lang="en-US" sz="1200" b="1" dirty="0">
                <a:solidFill>
                  <a:schemeClr val="accent1"/>
                </a:solidFill>
              </a:rPr>
              <a:t>Gamma prior’s mean on the true precision, </a:t>
            </a:r>
          </a:p>
          <a:p>
            <a:r>
              <a:rPr lang="en-US" sz="1200" b="1" dirty="0">
                <a:solidFill>
                  <a:schemeClr val="accent1"/>
                </a:solidFill>
              </a:rPr>
              <a:t>variance is 1.</a:t>
            </a:r>
          </a:p>
        </p:txBody>
      </p:sp>
      <p:sp>
        <p:nvSpPr>
          <p:cNvPr id="11" name="TextBox 10">
            <a:extLst>
              <a:ext uri="{FF2B5EF4-FFF2-40B4-BE49-F238E27FC236}">
                <a16:creationId xmlns:a16="http://schemas.microsoft.com/office/drawing/2014/main" id="{F5A2DB29-60D5-15AC-EEAE-B8C182B58603}"/>
              </a:ext>
            </a:extLst>
          </p:cNvPr>
          <p:cNvSpPr txBox="1"/>
          <p:nvPr/>
        </p:nvSpPr>
        <p:spPr>
          <a:xfrm>
            <a:off x="916554" y="2363865"/>
            <a:ext cx="3712491" cy="461665"/>
          </a:xfrm>
          <a:prstGeom prst="rect">
            <a:avLst/>
          </a:prstGeom>
          <a:noFill/>
        </p:spPr>
        <p:txBody>
          <a:bodyPr wrap="none" rtlCol="0">
            <a:spAutoFit/>
          </a:bodyPr>
          <a:lstStyle/>
          <a:p>
            <a:r>
              <a:rPr lang="en-US" sz="1200" b="1" dirty="0">
                <a:solidFill>
                  <a:schemeClr val="accent1"/>
                </a:solidFill>
              </a:rPr>
              <a:t>Gaussian prior’s mean/mode on the true logit-lambda, </a:t>
            </a:r>
          </a:p>
          <a:p>
            <a:r>
              <a:rPr lang="en-US" sz="1200" b="1" dirty="0">
                <a:solidFill>
                  <a:schemeClr val="accent1"/>
                </a:solidFill>
              </a:rPr>
              <a:t>variance is 1.</a:t>
            </a:r>
          </a:p>
        </p:txBody>
      </p:sp>
      <p:pic>
        <p:nvPicPr>
          <p:cNvPr id="13" name="Picture 12" descr="Chart, line chart, histogram&#10;&#10;Description automatically generated">
            <a:extLst>
              <a:ext uri="{FF2B5EF4-FFF2-40B4-BE49-F238E27FC236}">
                <a16:creationId xmlns:a16="http://schemas.microsoft.com/office/drawing/2014/main" id="{A14C76F8-1071-0369-7963-F13B7D250B0E}"/>
              </a:ext>
            </a:extLst>
          </p:cNvPr>
          <p:cNvPicPr>
            <a:picLocks noChangeAspect="1"/>
          </p:cNvPicPr>
          <p:nvPr/>
        </p:nvPicPr>
        <p:blipFill>
          <a:blip r:embed="rId2"/>
          <a:stretch>
            <a:fillRect/>
          </a:stretch>
        </p:blipFill>
        <p:spPr>
          <a:xfrm>
            <a:off x="916555" y="2940221"/>
            <a:ext cx="4414192" cy="2356330"/>
          </a:xfrm>
          <a:prstGeom prst="rect">
            <a:avLst/>
          </a:prstGeom>
        </p:spPr>
      </p:pic>
      <p:pic>
        <p:nvPicPr>
          <p:cNvPr id="15" name="Picture 14" descr="Chart, histogram&#10;&#10;Description automatically generated">
            <a:extLst>
              <a:ext uri="{FF2B5EF4-FFF2-40B4-BE49-F238E27FC236}">
                <a16:creationId xmlns:a16="http://schemas.microsoft.com/office/drawing/2014/main" id="{C1C9D541-B031-0997-6BD2-80073A11AB69}"/>
              </a:ext>
            </a:extLst>
          </p:cNvPr>
          <p:cNvPicPr>
            <a:picLocks noChangeAspect="1"/>
          </p:cNvPicPr>
          <p:nvPr/>
        </p:nvPicPr>
        <p:blipFill>
          <a:blip r:embed="rId3"/>
          <a:stretch>
            <a:fillRect/>
          </a:stretch>
        </p:blipFill>
        <p:spPr>
          <a:xfrm>
            <a:off x="6247653" y="2940221"/>
            <a:ext cx="4414192" cy="2356330"/>
          </a:xfrm>
          <a:prstGeom prst="rect">
            <a:avLst/>
          </a:prstGeom>
        </p:spPr>
      </p:pic>
    </p:spTree>
    <p:extLst>
      <p:ext uri="{BB962C8B-B14F-4D97-AF65-F5344CB8AC3E}">
        <p14:creationId xmlns:p14="http://schemas.microsoft.com/office/powerpoint/2010/main" val="184552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40641-71E0-01AF-5D94-5F12441CE22B}"/>
              </a:ext>
            </a:extLst>
          </p:cNvPr>
          <p:cNvSpPr>
            <a:spLocks noGrp="1"/>
          </p:cNvSpPr>
          <p:nvPr>
            <p:ph type="title"/>
          </p:nvPr>
        </p:nvSpPr>
        <p:spPr>
          <a:xfrm>
            <a:off x="838199" y="547815"/>
            <a:ext cx="5042648" cy="1493421"/>
          </a:xfrm>
        </p:spPr>
        <p:txBody>
          <a:bodyPr vert="horz" lIns="91440" tIns="45720" rIns="91440" bIns="45720" rtlCol="0" anchor="ctr">
            <a:normAutofit/>
          </a:bodyPr>
          <a:lstStyle/>
          <a:p>
            <a:r>
              <a:rPr lang="en-US" sz="3200" b="1" dirty="0">
                <a:latin typeface="+mn-lt"/>
              </a:rPr>
              <a:t>Scenario 3: Gamma prior’s mode on true precision </a:t>
            </a:r>
          </a:p>
        </p:txBody>
      </p:sp>
      <p:sp>
        <p:nvSpPr>
          <p:cNvPr id="4" name="TextBox 3">
            <a:extLst>
              <a:ext uri="{FF2B5EF4-FFF2-40B4-BE49-F238E27FC236}">
                <a16:creationId xmlns:a16="http://schemas.microsoft.com/office/drawing/2014/main" id="{36B94079-AFE4-F6FE-CCA0-013B008B2C20}"/>
              </a:ext>
            </a:extLst>
          </p:cNvPr>
          <p:cNvSpPr txBox="1"/>
          <p:nvPr/>
        </p:nvSpPr>
        <p:spPr>
          <a:xfrm>
            <a:off x="6130637" y="562714"/>
            <a:ext cx="5714792"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The same 100 realizations from the Scenario 1</a:t>
            </a:r>
          </a:p>
        </p:txBody>
      </p:sp>
      <p:sp>
        <p:nvSpPr>
          <p:cNvPr id="9" name="TextBox 8">
            <a:extLst>
              <a:ext uri="{FF2B5EF4-FFF2-40B4-BE49-F238E27FC236}">
                <a16:creationId xmlns:a16="http://schemas.microsoft.com/office/drawing/2014/main" id="{51E347AC-79D3-D7F6-A07E-B300BF20D9A3}"/>
              </a:ext>
            </a:extLst>
          </p:cNvPr>
          <p:cNvSpPr txBox="1"/>
          <p:nvPr/>
        </p:nvSpPr>
        <p:spPr>
          <a:xfrm>
            <a:off x="6431623" y="2363865"/>
            <a:ext cx="2980368" cy="461665"/>
          </a:xfrm>
          <a:prstGeom prst="rect">
            <a:avLst/>
          </a:prstGeom>
          <a:noFill/>
        </p:spPr>
        <p:txBody>
          <a:bodyPr wrap="none" rtlCol="0">
            <a:spAutoFit/>
          </a:bodyPr>
          <a:lstStyle/>
          <a:p>
            <a:r>
              <a:rPr lang="en-US" sz="1200" b="1" dirty="0">
                <a:solidFill>
                  <a:schemeClr val="accent1"/>
                </a:solidFill>
              </a:rPr>
              <a:t>Gamma prior’s mode on the true precision, </a:t>
            </a:r>
          </a:p>
          <a:p>
            <a:r>
              <a:rPr lang="en-US" sz="1200" b="1" dirty="0">
                <a:solidFill>
                  <a:schemeClr val="accent1"/>
                </a:solidFill>
              </a:rPr>
              <a:t>variance is 1.</a:t>
            </a:r>
          </a:p>
        </p:txBody>
      </p:sp>
      <p:sp>
        <p:nvSpPr>
          <p:cNvPr id="12" name="TextBox 11">
            <a:extLst>
              <a:ext uri="{FF2B5EF4-FFF2-40B4-BE49-F238E27FC236}">
                <a16:creationId xmlns:a16="http://schemas.microsoft.com/office/drawing/2014/main" id="{4C63F988-FE3C-14E4-4595-714F6BA3952E}"/>
              </a:ext>
            </a:extLst>
          </p:cNvPr>
          <p:cNvSpPr txBox="1"/>
          <p:nvPr/>
        </p:nvSpPr>
        <p:spPr>
          <a:xfrm>
            <a:off x="916554" y="2363865"/>
            <a:ext cx="3712491" cy="461665"/>
          </a:xfrm>
          <a:prstGeom prst="rect">
            <a:avLst/>
          </a:prstGeom>
          <a:noFill/>
        </p:spPr>
        <p:txBody>
          <a:bodyPr wrap="none" rtlCol="0">
            <a:spAutoFit/>
          </a:bodyPr>
          <a:lstStyle/>
          <a:p>
            <a:r>
              <a:rPr lang="en-US" sz="1200" b="1" dirty="0">
                <a:solidFill>
                  <a:schemeClr val="accent1"/>
                </a:solidFill>
              </a:rPr>
              <a:t>Gaussian prior’s mean/mode on the true logit-lambda, </a:t>
            </a:r>
          </a:p>
          <a:p>
            <a:r>
              <a:rPr lang="en-US" sz="1200" b="1" dirty="0">
                <a:solidFill>
                  <a:schemeClr val="accent1"/>
                </a:solidFill>
              </a:rPr>
              <a:t>variance is 1.</a:t>
            </a:r>
          </a:p>
        </p:txBody>
      </p:sp>
      <p:pic>
        <p:nvPicPr>
          <p:cNvPr id="15" name="Picture 14" descr="Chart, line chart, histogram&#10;&#10;Description automatically generated">
            <a:extLst>
              <a:ext uri="{FF2B5EF4-FFF2-40B4-BE49-F238E27FC236}">
                <a16:creationId xmlns:a16="http://schemas.microsoft.com/office/drawing/2014/main" id="{6E9117D0-6BAB-ABA2-CE9B-BD74E72458F6}"/>
              </a:ext>
            </a:extLst>
          </p:cNvPr>
          <p:cNvPicPr>
            <a:picLocks noChangeAspect="1"/>
          </p:cNvPicPr>
          <p:nvPr/>
        </p:nvPicPr>
        <p:blipFill>
          <a:blip r:embed="rId2"/>
          <a:stretch>
            <a:fillRect/>
          </a:stretch>
        </p:blipFill>
        <p:spPr>
          <a:xfrm>
            <a:off x="916554" y="3000954"/>
            <a:ext cx="4454541" cy="2377869"/>
          </a:xfrm>
          <a:prstGeom prst="rect">
            <a:avLst/>
          </a:prstGeom>
        </p:spPr>
      </p:pic>
      <p:pic>
        <p:nvPicPr>
          <p:cNvPr id="17" name="Picture 16" descr="Chart&#10;&#10;Description automatically generated">
            <a:extLst>
              <a:ext uri="{FF2B5EF4-FFF2-40B4-BE49-F238E27FC236}">
                <a16:creationId xmlns:a16="http://schemas.microsoft.com/office/drawing/2014/main" id="{8B009FA0-93D9-FA67-442C-2AAEBC23B957}"/>
              </a:ext>
            </a:extLst>
          </p:cNvPr>
          <p:cNvPicPr>
            <a:picLocks noChangeAspect="1"/>
          </p:cNvPicPr>
          <p:nvPr/>
        </p:nvPicPr>
        <p:blipFill>
          <a:blip r:embed="rId3"/>
          <a:stretch>
            <a:fillRect/>
          </a:stretch>
        </p:blipFill>
        <p:spPr>
          <a:xfrm>
            <a:off x="6130637" y="3000954"/>
            <a:ext cx="4454541" cy="2377869"/>
          </a:xfrm>
          <a:prstGeom prst="rect">
            <a:avLst/>
          </a:prstGeom>
        </p:spPr>
      </p:pic>
    </p:spTree>
    <p:extLst>
      <p:ext uri="{BB962C8B-B14F-4D97-AF65-F5344CB8AC3E}">
        <p14:creationId xmlns:p14="http://schemas.microsoft.com/office/powerpoint/2010/main" val="268541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9C916C-F75A-B2B6-14CE-866C9FCC96CD}"/>
              </a:ext>
            </a:extLst>
          </p:cNvPr>
          <p:cNvSpPr txBox="1"/>
          <p:nvPr/>
        </p:nvSpPr>
        <p:spPr>
          <a:xfrm>
            <a:off x="838198" y="547815"/>
            <a:ext cx="5167185" cy="16805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ea typeface="+mj-ea"/>
                <a:cs typeface="+mj-cs"/>
              </a:rPr>
              <a:t>Scenario 4: Gamma prior’s mode on true precision, enlarge logit-lambda’s normal prior’s SD to 2 </a:t>
            </a:r>
          </a:p>
        </p:txBody>
      </p:sp>
      <p:sp>
        <p:nvSpPr>
          <p:cNvPr id="5" name="TextBox 4">
            <a:extLst>
              <a:ext uri="{FF2B5EF4-FFF2-40B4-BE49-F238E27FC236}">
                <a16:creationId xmlns:a16="http://schemas.microsoft.com/office/drawing/2014/main" id="{340796B5-147D-B0B0-A2EE-3B1896C59F95}"/>
              </a:ext>
            </a:extLst>
          </p:cNvPr>
          <p:cNvSpPr txBox="1"/>
          <p:nvPr/>
        </p:nvSpPr>
        <p:spPr>
          <a:xfrm>
            <a:off x="6186618" y="547815"/>
            <a:ext cx="5541093"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solidFill>
                  <a:srgbClr val="FF0000"/>
                </a:solidFill>
              </a:rPr>
              <a:t>The same 100 realizations from the Scenario 1</a:t>
            </a:r>
          </a:p>
        </p:txBody>
      </p:sp>
      <p:sp>
        <p:nvSpPr>
          <p:cNvPr id="9" name="TextBox 8">
            <a:extLst>
              <a:ext uri="{FF2B5EF4-FFF2-40B4-BE49-F238E27FC236}">
                <a16:creationId xmlns:a16="http://schemas.microsoft.com/office/drawing/2014/main" id="{CB0CF29C-9A2F-517D-3148-1BDA6A8F9BFE}"/>
              </a:ext>
            </a:extLst>
          </p:cNvPr>
          <p:cNvSpPr txBox="1"/>
          <p:nvPr/>
        </p:nvSpPr>
        <p:spPr>
          <a:xfrm>
            <a:off x="6431623" y="2363865"/>
            <a:ext cx="2980368" cy="461665"/>
          </a:xfrm>
          <a:prstGeom prst="rect">
            <a:avLst/>
          </a:prstGeom>
          <a:noFill/>
        </p:spPr>
        <p:txBody>
          <a:bodyPr wrap="none" rtlCol="0">
            <a:spAutoFit/>
          </a:bodyPr>
          <a:lstStyle/>
          <a:p>
            <a:r>
              <a:rPr lang="en-US" sz="1200" b="1" dirty="0">
                <a:solidFill>
                  <a:schemeClr val="accent1"/>
                </a:solidFill>
              </a:rPr>
              <a:t>Gamma prior’s mode on the true precision, </a:t>
            </a:r>
          </a:p>
          <a:p>
            <a:r>
              <a:rPr lang="en-US" sz="1200" b="1" dirty="0">
                <a:solidFill>
                  <a:schemeClr val="accent1"/>
                </a:solidFill>
              </a:rPr>
              <a:t>variance is 1.</a:t>
            </a:r>
          </a:p>
        </p:txBody>
      </p:sp>
      <p:sp>
        <p:nvSpPr>
          <p:cNvPr id="10" name="TextBox 9">
            <a:extLst>
              <a:ext uri="{FF2B5EF4-FFF2-40B4-BE49-F238E27FC236}">
                <a16:creationId xmlns:a16="http://schemas.microsoft.com/office/drawing/2014/main" id="{54118916-414B-E434-6321-31B0A64635C7}"/>
              </a:ext>
            </a:extLst>
          </p:cNvPr>
          <p:cNvSpPr txBox="1"/>
          <p:nvPr/>
        </p:nvSpPr>
        <p:spPr>
          <a:xfrm>
            <a:off x="916554" y="2363865"/>
            <a:ext cx="3712491" cy="461665"/>
          </a:xfrm>
          <a:prstGeom prst="rect">
            <a:avLst/>
          </a:prstGeom>
          <a:noFill/>
        </p:spPr>
        <p:txBody>
          <a:bodyPr wrap="none" rtlCol="0">
            <a:spAutoFit/>
          </a:bodyPr>
          <a:lstStyle/>
          <a:p>
            <a:r>
              <a:rPr lang="en-US" sz="1200" b="1" dirty="0">
                <a:solidFill>
                  <a:schemeClr val="accent1"/>
                </a:solidFill>
              </a:rPr>
              <a:t>Gaussian prior’s mean/mode on the true logit-lambda, </a:t>
            </a:r>
          </a:p>
          <a:p>
            <a:r>
              <a:rPr lang="en-US" sz="1200" b="1" dirty="0">
                <a:solidFill>
                  <a:schemeClr val="accent1"/>
                </a:solidFill>
              </a:rPr>
              <a:t>variance is 2.</a:t>
            </a:r>
          </a:p>
        </p:txBody>
      </p:sp>
      <p:pic>
        <p:nvPicPr>
          <p:cNvPr id="12" name="Picture 11" descr="Chart, line chart&#10;&#10;Description automatically generated">
            <a:extLst>
              <a:ext uri="{FF2B5EF4-FFF2-40B4-BE49-F238E27FC236}">
                <a16:creationId xmlns:a16="http://schemas.microsoft.com/office/drawing/2014/main" id="{18A0FE36-F662-B63B-9773-0F4B37FAC895}"/>
              </a:ext>
            </a:extLst>
          </p:cNvPr>
          <p:cNvPicPr>
            <a:picLocks noChangeAspect="1"/>
          </p:cNvPicPr>
          <p:nvPr/>
        </p:nvPicPr>
        <p:blipFill>
          <a:blip r:embed="rId2"/>
          <a:stretch>
            <a:fillRect/>
          </a:stretch>
        </p:blipFill>
        <p:spPr>
          <a:xfrm>
            <a:off x="916554" y="2961061"/>
            <a:ext cx="4740175" cy="2530342"/>
          </a:xfrm>
          <a:prstGeom prst="rect">
            <a:avLst/>
          </a:prstGeom>
        </p:spPr>
      </p:pic>
      <p:pic>
        <p:nvPicPr>
          <p:cNvPr id="15" name="Picture 14" descr="Chart&#10;&#10;Description automatically generated">
            <a:extLst>
              <a:ext uri="{FF2B5EF4-FFF2-40B4-BE49-F238E27FC236}">
                <a16:creationId xmlns:a16="http://schemas.microsoft.com/office/drawing/2014/main" id="{9BB5F634-87DB-B49A-0C87-71E5C88C2AB6}"/>
              </a:ext>
            </a:extLst>
          </p:cNvPr>
          <p:cNvPicPr>
            <a:picLocks noChangeAspect="1"/>
          </p:cNvPicPr>
          <p:nvPr/>
        </p:nvPicPr>
        <p:blipFill>
          <a:blip r:embed="rId3"/>
          <a:stretch>
            <a:fillRect/>
          </a:stretch>
        </p:blipFill>
        <p:spPr>
          <a:xfrm>
            <a:off x="6094475" y="2961061"/>
            <a:ext cx="4740175" cy="2530343"/>
          </a:xfrm>
          <a:prstGeom prst="rect">
            <a:avLst/>
          </a:prstGeom>
        </p:spPr>
      </p:pic>
    </p:spTree>
    <p:extLst>
      <p:ext uri="{BB962C8B-B14F-4D97-AF65-F5344CB8AC3E}">
        <p14:creationId xmlns:p14="http://schemas.microsoft.com/office/powerpoint/2010/main" val="3115743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BF4A-9FD7-1C76-6EB5-9D1A8CE9D50D}"/>
              </a:ext>
            </a:extLst>
          </p:cNvPr>
          <p:cNvSpPr>
            <a:spLocks noGrp="1"/>
          </p:cNvSpPr>
          <p:nvPr>
            <p:ph type="title"/>
          </p:nvPr>
        </p:nvSpPr>
        <p:spPr>
          <a:xfrm>
            <a:off x="838200" y="261010"/>
            <a:ext cx="10515600" cy="970380"/>
          </a:xfrm>
        </p:spPr>
        <p:txBody>
          <a:bodyPr>
            <a:normAutofit/>
          </a:bodyPr>
          <a:lstStyle/>
          <a:p>
            <a:r>
              <a:rPr lang="en-US" sz="3200" b="1" dirty="0">
                <a:latin typeface="+mn-lt"/>
              </a:rPr>
              <a:t>Prior Sensitivity Analysis: Integrated </a:t>
            </a:r>
            <a:r>
              <a:rPr lang="en-US" sz="3200" b="1" dirty="0" err="1">
                <a:latin typeface="+mn-lt"/>
              </a:rPr>
              <a:t>Matérn</a:t>
            </a:r>
            <a:r>
              <a:rPr lang="en-US" sz="3200" b="1" dirty="0">
                <a:latin typeface="+mn-lt"/>
              </a:rPr>
              <a:t> Field and Leroux CAR Model Simulation</a:t>
            </a:r>
            <a:endParaRPr lang="en-US" sz="3200" dirty="0">
              <a:latin typeface="+mn-lt"/>
            </a:endParaRPr>
          </a:p>
        </p:txBody>
      </p:sp>
      <p:graphicFrame>
        <p:nvGraphicFramePr>
          <p:cNvPr id="4" name="Table 7">
            <a:extLst>
              <a:ext uri="{FF2B5EF4-FFF2-40B4-BE49-F238E27FC236}">
                <a16:creationId xmlns:a16="http://schemas.microsoft.com/office/drawing/2014/main" id="{0E9A7AEE-8690-175F-6BE1-074125FD7521}"/>
              </a:ext>
            </a:extLst>
          </p:cNvPr>
          <p:cNvGraphicFramePr>
            <a:graphicFrameLocks noGrp="1"/>
          </p:cNvGraphicFramePr>
          <p:nvPr>
            <p:extLst>
              <p:ext uri="{D42A27DB-BD31-4B8C-83A1-F6EECF244321}">
                <p14:modId xmlns:p14="http://schemas.microsoft.com/office/powerpoint/2010/main" val="461263493"/>
              </p:ext>
            </p:extLst>
          </p:nvPr>
        </p:nvGraphicFramePr>
        <p:xfrm>
          <a:off x="838200" y="2428593"/>
          <a:ext cx="4311317" cy="1950720"/>
        </p:xfrm>
        <a:graphic>
          <a:graphicData uri="http://schemas.openxmlformats.org/drawingml/2006/table">
            <a:tbl>
              <a:tblPr firstRow="1" bandRow="1">
                <a:tableStyleId>{C083E6E3-FA7D-4D7B-A595-EF9225AFEA82}</a:tableStyleId>
              </a:tblPr>
              <a:tblGrid>
                <a:gridCol w="2011660">
                  <a:extLst>
                    <a:ext uri="{9D8B030D-6E8A-4147-A177-3AD203B41FA5}">
                      <a16:colId xmlns:a16="http://schemas.microsoft.com/office/drawing/2014/main" val="1541015696"/>
                    </a:ext>
                  </a:extLst>
                </a:gridCol>
                <a:gridCol w="687424">
                  <a:extLst>
                    <a:ext uri="{9D8B030D-6E8A-4147-A177-3AD203B41FA5}">
                      <a16:colId xmlns:a16="http://schemas.microsoft.com/office/drawing/2014/main" val="3244739557"/>
                    </a:ext>
                  </a:extLst>
                </a:gridCol>
                <a:gridCol w="1612233">
                  <a:extLst>
                    <a:ext uri="{9D8B030D-6E8A-4147-A177-3AD203B41FA5}">
                      <a16:colId xmlns:a16="http://schemas.microsoft.com/office/drawing/2014/main" val="3983447583"/>
                    </a:ext>
                  </a:extLst>
                </a:gridCol>
              </a:tblGrid>
              <a:tr h="14531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2, </a:t>
                      </a:r>
                      <a:r>
                        <a:rPr lang="en-US" sz="1000" dirty="0" err="1"/>
                        <a:t>sd</a:t>
                      </a:r>
                      <a:r>
                        <a:rPr lang="en-US" sz="1000" dirty="0"/>
                        <a:t> = 0.1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t>mean = 1, </a:t>
                      </a:r>
                      <a:r>
                        <a:rPr lang="en-US" sz="1000" dirty="0" err="1"/>
                        <a:t>sd</a:t>
                      </a:r>
                      <a:r>
                        <a:rPr lang="en-US" sz="1000" dirty="0"/>
                        <a:t> = 0.1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t>mean = 0.5, </a:t>
                      </a:r>
                      <a:r>
                        <a:rPr lang="en-US" sz="1000" dirty="0" err="1"/>
                        <a:t>sd</a:t>
                      </a:r>
                      <a:r>
                        <a:rPr lang="en-US" sz="1000" dirty="0"/>
                        <a:t> = 0.1</a:t>
                      </a:r>
                    </a:p>
                  </a:txBody>
                  <a:tcPr/>
                </a:tc>
                <a:extLst>
                  <a:ext uri="{0D108BD9-81ED-4DB2-BD59-A6C34878D82A}">
                    <a16:rowId xmlns:a16="http://schemas.microsoft.com/office/drawing/2014/main" val="2587339356"/>
                  </a:ext>
                </a:extLst>
              </a:tr>
              <a:tr h="242190">
                <a:tc>
                  <a:txBody>
                    <a:bodyPr/>
                    <a:lstStyle/>
                    <a:p>
                      <a:r>
                        <a:rPr lang="en-US" sz="1000" dirty="0"/>
                        <a:t>Log-Sigma (marginal variance)</a:t>
                      </a:r>
                    </a:p>
                  </a:txBody>
                  <a:tcPr/>
                </a:tc>
                <a:tc>
                  <a:txBody>
                    <a:bodyPr/>
                    <a:lstStyle/>
                    <a:p>
                      <a:r>
                        <a:rPr lang="en-US" sz="1000" dirty="0"/>
                        <a:t>Gaussian</a:t>
                      </a:r>
                    </a:p>
                  </a:txBody>
                  <a:tcPr/>
                </a:tc>
                <a:tc>
                  <a:txBody>
                    <a:bodyPr/>
                    <a:lstStyle/>
                    <a:p>
                      <a:r>
                        <a:rPr lang="en-US" sz="1000" dirty="0"/>
                        <a:t>mean = 0, </a:t>
                      </a:r>
                      <a:r>
                        <a:rPr lang="en-US" sz="1000" dirty="0" err="1"/>
                        <a:t>sd</a:t>
                      </a:r>
                      <a:r>
                        <a:rPr lang="en-US" sz="1000" dirty="0"/>
                        <a:t> = 0.1</a:t>
                      </a:r>
                    </a:p>
                  </a:txBody>
                  <a:tcPr/>
                </a:tc>
                <a:extLst>
                  <a:ext uri="{0D108BD9-81ED-4DB2-BD59-A6C34878D82A}">
                    <a16:rowId xmlns:a16="http://schemas.microsoft.com/office/drawing/2014/main" val="3481236322"/>
                  </a:ext>
                </a:extLst>
              </a:tr>
              <a:tr h="242190">
                <a:tc>
                  <a:txBody>
                    <a:bodyPr/>
                    <a:lstStyle/>
                    <a:p>
                      <a:r>
                        <a:rPr lang="en-US" sz="1000" dirty="0"/>
                        <a:t>Log-Rho (range)</a:t>
                      </a:r>
                    </a:p>
                  </a:txBody>
                  <a:tcPr/>
                </a:tc>
                <a:tc>
                  <a:txBody>
                    <a:bodyPr/>
                    <a:lstStyle/>
                    <a:p>
                      <a:r>
                        <a:rPr lang="en-US" sz="1000" dirty="0"/>
                        <a:t>Gaussian</a:t>
                      </a:r>
                    </a:p>
                  </a:txBody>
                  <a:tcPr/>
                </a:tc>
                <a:tc>
                  <a:txBody>
                    <a:bodyPr/>
                    <a:lstStyle/>
                    <a:p>
                      <a:r>
                        <a:rPr lang="en-US" sz="1000" dirty="0"/>
                        <a:t>mean = -0.9, </a:t>
                      </a:r>
                      <a:r>
                        <a:rPr lang="en-US" sz="1000" dirty="0" err="1"/>
                        <a:t>sd</a:t>
                      </a:r>
                      <a:r>
                        <a:rPr lang="en-US" sz="1000" dirty="0"/>
                        <a:t> = 0.1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t>mean = logit(0.7), </a:t>
                      </a:r>
                      <a:r>
                        <a:rPr lang="en-US" sz="1000" dirty="0" err="1"/>
                        <a:t>sd</a:t>
                      </a:r>
                      <a:r>
                        <a:rPr lang="en-US" sz="1000" dirty="0"/>
                        <a:t> = 0.1</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t>shape = 1/3, scale  = 1</a:t>
                      </a:r>
                    </a:p>
                  </a:txBody>
                  <a:tcPr/>
                </a:tc>
                <a:extLst>
                  <a:ext uri="{0D108BD9-81ED-4DB2-BD59-A6C34878D82A}">
                    <a16:rowId xmlns:a16="http://schemas.microsoft.com/office/drawing/2014/main" val="1773080252"/>
                  </a:ext>
                </a:extLst>
              </a:tr>
            </a:tbl>
          </a:graphicData>
        </a:graphic>
      </p:graphicFrame>
      <p:grpSp>
        <p:nvGrpSpPr>
          <p:cNvPr id="5" name="Group 4">
            <a:extLst>
              <a:ext uri="{FF2B5EF4-FFF2-40B4-BE49-F238E27FC236}">
                <a16:creationId xmlns:a16="http://schemas.microsoft.com/office/drawing/2014/main" id="{820D1617-9926-FA12-9D52-DAA83CBC67D4}"/>
              </a:ext>
            </a:extLst>
          </p:cNvPr>
          <p:cNvGrpSpPr/>
          <p:nvPr/>
        </p:nvGrpSpPr>
        <p:grpSpPr>
          <a:xfrm>
            <a:off x="838200" y="1462222"/>
            <a:ext cx="2425472" cy="830997"/>
            <a:chOff x="838200" y="1161432"/>
            <a:chExt cx="2425472" cy="830997"/>
          </a:xfrm>
        </p:grpSpPr>
        <p:sp>
          <p:nvSpPr>
            <p:cNvPr id="6" name="TextBox 5">
              <a:extLst>
                <a:ext uri="{FF2B5EF4-FFF2-40B4-BE49-F238E27FC236}">
                  <a16:creationId xmlns:a16="http://schemas.microsoft.com/office/drawing/2014/main" id="{4DB8C953-4E43-0BB1-6DEB-EC7EC27D2722}"/>
                </a:ext>
              </a:extLst>
            </p:cNvPr>
            <p:cNvSpPr txBox="1"/>
            <p:nvPr/>
          </p:nvSpPr>
          <p:spPr>
            <a:xfrm>
              <a:off x="838200" y="1623097"/>
              <a:ext cx="2425472" cy="369332"/>
            </a:xfrm>
            <a:prstGeom prst="rect">
              <a:avLst/>
            </a:prstGeom>
            <a:noFill/>
          </p:spPr>
          <p:txBody>
            <a:bodyPr wrap="none" rtlCol="0">
              <a:spAutoFit/>
            </a:bodyPr>
            <a:lstStyle/>
            <a:p>
              <a:r>
                <a:rPr lang="en-US" b="1" dirty="0"/>
                <a:t>(Hyper)Priors Summary</a:t>
              </a:r>
            </a:p>
          </p:txBody>
        </p:sp>
        <p:sp>
          <p:nvSpPr>
            <p:cNvPr id="7" name="TextBox 6">
              <a:extLst>
                <a:ext uri="{FF2B5EF4-FFF2-40B4-BE49-F238E27FC236}">
                  <a16:creationId xmlns:a16="http://schemas.microsoft.com/office/drawing/2014/main" id="{7ABFE6E9-11E0-2320-586E-85DFCC935E19}"/>
                </a:ext>
              </a:extLst>
            </p:cNvPr>
            <p:cNvSpPr txBox="1"/>
            <p:nvPr/>
          </p:nvSpPr>
          <p:spPr>
            <a:xfrm>
              <a:off x="838200" y="1161432"/>
              <a:ext cx="1260281" cy="461665"/>
            </a:xfrm>
            <a:prstGeom prst="rect">
              <a:avLst/>
            </a:prstGeom>
            <a:noFill/>
          </p:spPr>
          <p:txBody>
            <a:bodyPr wrap="none" rtlCol="0">
              <a:spAutoFit/>
            </a:bodyPr>
            <a:lstStyle/>
            <a:p>
              <a:r>
                <a:rPr lang="en-US" sz="2400" b="1" dirty="0"/>
                <a:t>Baseline</a:t>
              </a:r>
            </a:p>
          </p:txBody>
        </p:sp>
      </p:grpSp>
      <p:graphicFrame>
        <p:nvGraphicFramePr>
          <p:cNvPr id="12" name="Table 7">
            <a:extLst>
              <a:ext uri="{FF2B5EF4-FFF2-40B4-BE49-F238E27FC236}">
                <a16:creationId xmlns:a16="http://schemas.microsoft.com/office/drawing/2014/main" id="{945F73E3-7C75-738D-3B4F-D57A45756779}"/>
              </a:ext>
            </a:extLst>
          </p:cNvPr>
          <p:cNvGraphicFramePr>
            <a:graphicFrameLocks noGrp="1"/>
          </p:cNvGraphicFramePr>
          <p:nvPr>
            <p:extLst>
              <p:ext uri="{D42A27DB-BD31-4B8C-83A1-F6EECF244321}">
                <p14:modId xmlns:p14="http://schemas.microsoft.com/office/powerpoint/2010/main" val="549186471"/>
              </p:ext>
            </p:extLst>
          </p:nvPr>
        </p:nvGraphicFramePr>
        <p:xfrm>
          <a:off x="6188242" y="2428593"/>
          <a:ext cx="4311317" cy="1950720"/>
        </p:xfrm>
        <a:graphic>
          <a:graphicData uri="http://schemas.openxmlformats.org/drawingml/2006/table">
            <a:tbl>
              <a:tblPr firstRow="1" bandRow="1">
                <a:tableStyleId>{C083E6E3-FA7D-4D7B-A595-EF9225AFEA82}</a:tableStyleId>
              </a:tblPr>
              <a:tblGrid>
                <a:gridCol w="2011660">
                  <a:extLst>
                    <a:ext uri="{9D8B030D-6E8A-4147-A177-3AD203B41FA5}">
                      <a16:colId xmlns:a16="http://schemas.microsoft.com/office/drawing/2014/main" val="1541015696"/>
                    </a:ext>
                  </a:extLst>
                </a:gridCol>
                <a:gridCol w="687424">
                  <a:extLst>
                    <a:ext uri="{9D8B030D-6E8A-4147-A177-3AD203B41FA5}">
                      <a16:colId xmlns:a16="http://schemas.microsoft.com/office/drawing/2014/main" val="3244739557"/>
                    </a:ext>
                  </a:extLst>
                </a:gridCol>
                <a:gridCol w="1612233">
                  <a:extLst>
                    <a:ext uri="{9D8B030D-6E8A-4147-A177-3AD203B41FA5}">
                      <a16:colId xmlns:a16="http://schemas.microsoft.com/office/drawing/2014/main" val="3983447583"/>
                    </a:ext>
                  </a:extLst>
                </a:gridCol>
              </a:tblGrid>
              <a:tr h="14531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2,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t>mean = 1,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t>mean = 0.5,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2587339356"/>
                  </a:ext>
                </a:extLst>
              </a:tr>
              <a:tr h="242190">
                <a:tc>
                  <a:txBody>
                    <a:bodyPr/>
                    <a:lstStyle/>
                    <a:p>
                      <a:r>
                        <a:rPr lang="en-US" sz="1000" dirty="0"/>
                        <a:t>Log-Sigma (marginal variance)</a:t>
                      </a:r>
                    </a:p>
                  </a:txBody>
                  <a:tcPr/>
                </a:tc>
                <a:tc>
                  <a:txBody>
                    <a:bodyPr/>
                    <a:lstStyle/>
                    <a:p>
                      <a:r>
                        <a:rPr lang="en-US" sz="1000" dirty="0"/>
                        <a:t>Gaussian</a:t>
                      </a:r>
                    </a:p>
                  </a:txBody>
                  <a:tcPr/>
                </a:tc>
                <a:tc>
                  <a:txBody>
                    <a:bodyPr/>
                    <a:lstStyle/>
                    <a:p>
                      <a:r>
                        <a:rPr lang="en-US" sz="1000" dirty="0"/>
                        <a:t>mean = 0,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481236322"/>
                  </a:ext>
                </a:extLst>
              </a:tr>
              <a:tr h="242190">
                <a:tc>
                  <a:txBody>
                    <a:bodyPr/>
                    <a:lstStyle/>
                    <a:p>
                      <a:r>
                        <a:rPr lang="en-US" sz="1000" dirty="0"/>
                        <a:t>Log-Rho (range)</a:t>
                      </a:r>
                    </a:p>
                  </a:txBody>
                  <a:tcPr/>
                </a:tc>
                <a:tc>
                  <a:txBody>
                    <a:bodyPr/>
                    <a:lstStyle/>
                    <a:p>
                      <a:r>
                        <a:rPr lang="en-US" sz="1000" dirty="0"/>
                        <a:t>Gaussian</a:t>
                      </a:r>
                    </a:p>
                  </a:txBody>
                  <a:tcPr/>
                </a:tc>
                <a:tc>
                  <a:txBody>
                    <a:bodyPr/>
                    <a:lstStyle/>
                    <a:p>
                      <a:r>
                        <a:rPr lang="en-US" sz="1000" dirty="0"/>
                        <a:t>mean = -0.9,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t>mean = logit(0.7),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t>shape = 1/3, scale  =</a:t>
                      </a:r>
                      <a:r>
                        <a:rPr lang="en-US" sz="1000" dirty="0">
                          <a:solidFill>
                            <a:schemeClr val="tx1"/>
                          </a:solidFill>
                        </a:rPr>
                        <a:t> 1</a:t>
                      </a:r>
                    </a:p>
                  </a:txBody>
                  <a:tcPr/>
                </a:tc>
                <a:extLst>
                  <a:ext uri="{0D108BD9-81ED-4DB2-BD59-A6C34878D82A}">
                    <a16:rowId xmlns:a16="http://schemas.microsoft.com/office/drawing/2014/main" val="1773080252"/>
                  </a:ext>
                </a:extLst>
              </a:tr>
            </a:tbl>
          </a:graphicData>
        </a:graphic>
      </p:graphicFrame>
      <p:grpSp>
        <p:nvGrpSpPr>
          <p:cNvPr id="13" name="Group 12">
            <a:extLst>
              <a:ext uri="{FF2B5EF4-FFF2-40B4-BE49-F238E27FC236}">
                <a16:creationId xmlns:a16="http://schemas.microsoft.com/office/drawing/2014/main" id="{277C40DE-CF2F-B6C4-8598-B94B00D6C057}"/>
              </a:ext>
            </a:extLst>
          </p:cNvPr>
          <p:cNvGrpSpPr/>
          <p:nvPr/>
        </p:nvGrpSpPr>
        <p:grpSpPr>
          <a:xfrm>
            <a:off x="6205346" y="1183869"/>
            <a:ext cx="4045523" cy="1109350"/>
            <a:chOff x="838200" y="883079"/>
            <a:chExt cx="4045523" cy="1109350"/>
          </a:xfrm>
        </p:grpSpPr>
        <p:sp>
          <p:nvSpPr>
            <p:cNvPr id="14" name="TextBox 13">
              <a:extLst>
                <a:ext uri="{FF2B5EF4-FFF2-40B4-BE49-F238E27FC236}">
                  <a16:creationId xmlns:a16="http://schemas.microsoft.com/office/drawing/2014/main" id="{8E0A34A0-72DE-E69D-A181-7A021754A46E}"/>
                </a:ext>
              </a:extLst>
            </p:cNvPr>
            <p:cNvSpPr txBox="1"/>
            <p:nvPr/>
          </p:nvSpPr>
          <p:spPr>
            <a:xfrm>
              <a:off x="838200" y="1623097"/>
              <a:ext cx="2425472" cy="369332"/>
            </a:xfrm>
            <a:prstGeom prst="rect">
              <a:avLst/>
            </a:prstGeom>
            <a:noFill/>
          </p:spPr>
          <p:txBody>
            <a:bodyPr wrap="none" rtlCol="0">
              <a:spAutoFit/>
            </a:bodyPr>
            <a:lstStyle/>
            <a:p>
              <a:r>
                <a:rPr lang="en-US" b="1" dirty="0"/>
                <a:t>(Hyper)Priors Summary</a:t>
              </a:r>
            </a:p>
          </p:txBody>
        </p:sp>
        <p:sp>
          <p:nvSpPr>
            <p:cNvPr id="15" name="TextBox 14">
              <a:extLst>
                <a:ext uri="{FF2B5EF4-FFF2-40B4-BE49-F238E27FC236}">
                  <a16:creationId xmlns:a16="http://schemas.microsoft.com/office/drawing/2014/main" id="{56B7CB57-965F-1C28-8892-6CFC3D750BC0}"/>
                </a:ext>
              </a:extLst>
            </p:cNvPr>
            <p:cNvSpPr txBox="1"/>
            <p:nvPr/>
          </p:nvSpPr>
          <p:spPr>
            <a:xfrm>
              <a:off x="838200" y="883079"/>
              <a:ext cx="4045523" cy="830997"/>
            </a:xfrm>
            <a:prstGeom prst="rect">
              <a:avLst/>
            </a:prstGeom>
            <a:noFill/>
          </p:spPr>
          <p:txBody>
            <a:bodyPr wrap="square" rtlCol="0">
              <a:spAutoFit/>
            </a:bodyPr>
            <a:lstStyle/>
            <a:p>
              <a:r>
                <a:rPr lang="en-US" sz="2400" b="1" dirty="0"/>
                <a:t>Scenario 1: All SD to 1 except precision’s Gamma prior</a:t>
              </a:r>
            </a:p>
          </p:txBody>
        </p:sp>
      </p:grpSp>
    </p:spTree>
    <p:extLst>
      <p:ext uri="{BB962C8B-B14F-4D97-AF65-F5344CB8AC3E}">
        <p14:creationId xmlns:p14="http://schemas.microsoft.com/office/powerpoint/2010/main" val="1729923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DC1FABB2-EC7E-6557-6A1A-B002ECF91CC3}"/>
              </a:ext>
            </a:extLst>
          </p:cNvPr>
          <p:cNvGraphicFramePr>
            <a:graphicFrameLocks noGrp="1"/>
          </p:cNvGraphicFramePr>
          <p:nvPr>
            <p:extLst>
              <p:ext uri="{D42A27DB-BD31-4B8C-83A1-F6EECF244321}">
                <p14:modId xmlns:p14="http://schemas.microsoft.com/office/powerpoint/2010/main" val="693631144"/>
              </p:ext>
            </p:extLst>
          </p:nvPr>
        </p:nvGraphicFramePr>
        <p:xfrm>
          <a:off x="464336" y="2357341"/>
          <a:ext cx="4311317" cy="1950720"/>
        </p:xfrm>
        <a:graphic>
          <a:graphicData uri="http://schemas.openxmlformats.org/drawingml/2006/table">
            <a:tbl>
              <a:tblPr firstRow="1" bandRow="1">
                <a:tableStyleId>{C083E6E3-FA7D-4D7B-A595-EF9225AFEA82}</a:tableStyleId>
              </a:tblPr>
              <a:tblGrid>
                <a:gridCol w="2011660">
                  <a:extLst>
                    <a:ext uri="{9D8B030D-6E8A-4147-A177-3AD203B41FA5}">
                      <a16:colId xmlns:a16="http://schemas.microsoft.com/office/drawing/2014/main" val="1541015696"/>
                    </a:ext>
                  </a:extLst>
                </a:gridCol>
                <a:gridCol w="687424">
                  <a:extLst>
                    <a:ext uri="{9D8B030D-6E8A-4147-A177-3AD203B41FA5}">
                      <a16:colId xmlns:a16="http://schemas.microsoft.com/office/drawing/2014/main" val="3244739557"/>
                    </a:ext>
                  </a:extLst>
                </a:gridCol>
                <a:gridCol w="1612233">
                  <a:extLst>
                    <a:ext uri="{9D8B030D-6E8A-4147-A177-3AD203B41FA5}">
                      <a16:colId xmlns:a16="http://schemas.microsoft.com/office/drawing/2014/main" val="3983447583"/>
                    </a:ext>
                  </a:extLst>
                </a:gridCol>
              </a:tblGrid>
              <a:tr h="14531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2,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t>mean = 1,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t>mean = 0.5,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2587339356"/>
                  </a:ext>
                </a:extLst>
              </a:tr>
              <a:tr h="242190">
                <a:tc>
                  <a:txBody>
                    <a:bodyPr/>
                    <a:lstStyle/>
                    <a:p>
                      <a:r>
                        <a:rPr lang="en-US" sz="1000" dirty="0"/>
                        <a:t>Log-Sigma (marginal variance)</a:t>
                      </a:r>
                    </a:p>
                  </a:txBody>
                  <a:tcPr/>
                </a:tc>
                <a:tc>
                  <a:txBody>
                    <a:bodyPr/>
                    <a:lstStyle/>
                    <a:p>
                      <a:r>
                        <a:rPr lang="en-US" sz="1000" dirty="0"/>
                        <a:t>Gaussian</a:t>
                      </a:r>
                    </a:p>
                  </a:txBody>
                  <a:tcPr/>
                </a:tc>
                <a:tc>
                  <a:txBody>
                    <a:bodyPr/>
                    <a:lstStyle/>
                    <a:p>
                      <a:r>
                        <a:rPr lang="en-US" sz="1000" dirty="0"/>
                        <a:t>mean = 0,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481236322"/>
                  </a:ext>
                </a:extLst>
              </a:tr>
              <a:tr h="242190">
                <a:tc>
                  <a:txBody>
                    <a:bodyPr/>
                    <a:lstStyle/>
                    <a:p>
                      <a:r>
                        <a:rPr lang="en-US" sz="1000" dirty="0"/>
                        <a:t>Log-Rho (range)</a:t>
                      </a:r>
                    </a:p>
                  </a:txBody>
                  <a:tcPr/>
                </a:tc>
                <a:tc>
                  <a:txBody>
                    <a:bodyPr/>
                    <a:lstStyle/>
                    <a:p>
                      <a:r>
                        <a:rPr lang="en-US" sz="1000" dirty="0"/>
                        <a:t>Gaussian</a:t>
                      </a:r>
                    </a:p>
                  </a:txBody>
                  <a:tcPr/>
                </a:tc>
                <a:tc>
                  <a:txBody>
                    <a:bodyPr/>
                    <a:lstStyle/>
                    <a:p>
                      <a:r>
                        <a:rPr lang="en-US" sz="1000" dirty="0"/>
                        <a:t>mean = -0.9,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t>mean = logit(0.7),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t>shape = </a:t>
                      </a:r>
                      <a:r>
                        <a:rPr lang="en-US" sz="1000" dirty="0">
                          <a:solidFill>
                            <a:srgbClr val="C00000"/>
                          </a:solidFill>
                        </a:rPr>
                        <a:t>(1/3)^2,</a:t>
                      </a:r>
                      <a:r>
                        <a:rPr lang="en-US" sz="1000" dirty="0"/>
                        <a:t> scale  =</a:t>
                      </a:r>
                      <a:r>
                        <a:rPr lang="en-US" sz="1000" dirty="0">
                          <a:solidFill>
                            <a:schemeClr val="tx1"/>
                          </a:solidFill>
                        </a:rPr>
                        <a:t> </a:t>
                      </a:r>
                      <a:r>
                        <a:rPr lang="en-US" sz="1000" dirty="0">
                          <a:solidFill>
                            <a:srgbClr val="C00000"/>
                          </a:solidFill>
                        </a:rPr>
                        <a:t>3</a:t>
                      </a:r>
                    </a:p>
                  </a:txBody>
                  <a:tcPr/>
                </a:tc>
                <a:extLst>
                  <a:ext uri="{0D108BD9-81ED-4DB2-BD59-A6C34878D82A}">
                    <a16:rowId xmlns:a16="http://schemas.microsoft.com/office/drawing/2014/main" val="1773080252"/>
                  </a:ext>
                </a:extLst>
              </a:tr>
            </a:tbl>
          </a:graphicData>
        </a:graphic>
      </p:graphicFrame>
      <p:grpSp>
        <p:nvGrpSpPr>
          <p:cNvPr id="5" name="Group 4">
            <a:extLst>
              <a:ext uri="{FF2B5EF4-FFF2-40B4-BE49-F238E27FC236}">
                <a16:creationId xmlns:a16="http://schemas.microsoft.com/office/drawing/2014/main" id="{176D9B47-8CDA-6B21-3A69-D374BF240C3F}"/>
              </a:ext>
            </a:extLst>
          </p:cNvPr>
          <p:cNvGrpSpPr/>
          <p:nvPr/>
        </p:nvGrpSpPr>
        <p:grpSpPr>
          <a:xfrm>
            <a:off x="464336" y="1390970"/>
            <a:ext cx="2967672" cy="830997"/>
            <a:chOff x="838200" y="1161432"/>
            <a:chExt cx="2967672" cy="830997"/>
          </a:xfrm>
        </p:grpSpPr>
        <p:sp>
          <p:nvSpPr>
            <p:cNvPr id="6" name="TextBox 5">
              <a:extLst>
                <a:ext uri="{FF2B5EF4-FFF2-40B4-BE49-F238E27FC236}">
                  <a16:creationId xmlns:a16="http://schemas.microsoft.com/office/drawing/2014/main" id="{E6E9A11D-86F5-0ED0-C9F5-0FA970C0E221}"/>
                </a:ext>
              </a:extLst>
            </p:cNvPr>
            <p:cNvSpPr txBox="1"/>
            <p:nvPr/>
          </p:nvSpPr>
          <p:spPr>
            <a:xfrm>
              <a:off x="838200" y="1623097"/>
              <a:ext cx="2425472" cy="369332"/>
            </a:xfrm>
            <a:prstGeom prst="rect">
              <a:avLst/>
            </a:prstGeom>
            <a:noFill/>
          </p:spPr>
          <p:txBody>
            <a:bodyPr wrap="none" rtlCol="0">
              <a:spAutoFit/>
            </a:bodyPr>
            <a:lstStyle/>
            <a:p>
              <a:r>
                <a:rPr lang="en-US" b="1" dirty="0"/>
                <a:t>(Hyper)Priors Summary</a:t>
              </a:r>
            </a:p>
          </p:txBody>
        </p:sp>
        <p:sp>
          <p:nvSpPr>
            <p:cNvPr id="7" name="TextBox 6">
              <a:extLst>
                <a:ext uri="{FF2B5EF4-FFF2-40B4-BE49-F238E27FC236}">
                  <a16:creationId xmlns:a16="http://schemas.microsoft.com/office/drawing/2014/main" id="{72F3AA0A-8F0A-6E43-1FF5-4C147AE6B8A2}"/>
                </a:ext>
              </a:extLst>
            </p:cNvPr>
            <p:cNvSpPr txBox="1"/>
            <p:nvPr/>
          </p:nvSpPr>
          <p:spPr>
            <a:xfrm>
              <a:off x="838200" y="1161432"/>
              <a:ext cx="2967672" cy="461665"/>
            </a:xfrm>
            <a:prstGeom prst="rect">
              <a:avLst/>
            </a:prstGeom>
            <a:noFill/>
          </p:spPr>
          <p:txBody>
            <a:bodyPr wrap="none" rtlCol="0">
              <a:spAutoFit/>
            </a:bodyPr>
            <a:lstStyle/>
            <a:p>
              <a:r>
                <a:rPr lang="en-US" sz="2400" b="1" dirty="0">
                  <a:solidFill>
                    <a:srgbClr val="FF0000"/>
                  </a:solidFill>
                </a:rPr>
                <a:t>Scenario 2: All SD to 1</a:t>
              </a:r>
            </a:p>
          </p:txBody>
        </p:sp>
      </p:grpSp>
      <p:sp>
        <p:nvSpPr>
          <p:cNvPr id="8" name="TextBox 7">
            <a:extLst>
              <a:ext uri="{FF2B5EF4-FFF2-40B4-BE49-F238E27FC236}">
                <a16:creationId xmlns:a16="http://schemas.microsoft.com/office/drawing/2014/main" id="{3E03E044-C494-BA2E-2D75-0461FBCCD129}"/>
              </a:ext>
            </a:extLst>
          </p:cNvPr>
          <p:cNvSpPr txBox="1"/>
          <p:nvPr/>
        </p:nvSpPr>
        <p:spPr>
          <a:xfrm>
            <a:off x="5709327" y="4715993"/>
            <a:ext cx="4514506" cy="369332"/>
          </a:xfrm>
          <a:prstGeom prst="rect">
            <a:avLst/>
          </a:prstGeom>
          <a:noFill/>
        </p:spPr>
        <p:txBody>
          <a:bodyPr wrap="none" rtlCol="0">
            <a:spAutoFit/>
          </a:bodyPr>
          <a:lstStyle/>
          <a:p>
            <a:r>
              <a:rPr lang="en-US" dirty="0">
                <a:solidFill>
                  <a:srgbClr val="C00000"/>
                </a:solidFill>
              </a:rPr>
              <a:t>The same 100 realizations from the Scenario 1</a:t>
            </a:r>
          </a:p>
        </p:txBody>
      </p:sp>
      <p:graphicFrame>
        <p:nvGraphicFramePr>
          <p:cNvPr id="9" name="Table 7">
            <a:extLst>
              <a:ext uri="{FF2B5EF4-FFF2-40B4-BE49-F238E27FC236}">
                <a16:creationId xmlns:a16="http://schemas.microsoft.com/office/drawing/2014/main" id="{F60C99CA-5086-66D4-1291-84F2B537468B}"/>
              </a:ext>
            </a:extLst>
          </p:cNvPr>
          <p:cNvGraphicFramePr>
            <a:graphicFrameLocks noGrp="1"/>
          </p:cNvGraphicFramePr>
          <p:nvPr>
            <p:extLst>
              <p:ext uri="{D42A27DB-BD31-4B8C-83A1-F6EECF244321}">
                <p14:modId xmlns:p14="http://schemas.microsoft.com/office/powerpoint/2010/main" val="433004466"/>
              </p:ext>
            </p:extLst>
          </p:nvPr>
        </p:nvGraphicFramePr>
        <p:xfrm>
          <a:off x="5810922" y="2316283"/>
          <a:ext cx="5485263" cy="2103120"/>
        </p:xfrm>
        <a:graphic>
          <a:graphicData uri="http://schemas.openxmlformats.org/drawingml/2006/table">
            <a:tbl>
              <a:tblPr firstRow="1" bandRow="1">
                <a:tableStyleId>{C083E6E3-FA7D-4D7B-A595-EF9225AFEA82}</a:tableStyleId>
              </a:tblPr>
              <a:tblGrid>
                <a:gridCol w="2028385">
                  <a:extLst>
                    <a:ext uri="{9D8B030D-6E8A-4147-A177-3AD203B41FA5}">
                      <a16:colId xmlns:a16="http://schemas.microsoft.com/office/drawing/2014/main" val="1541015696"/>
                    </a:ext>
                  </a:extLst>
                </a:gridCol>
                <a:gridCol w="858644">
                  <a:extLst>
                    <a:ext uri="{9D8B030D-6E8A-4147-A177-3AD203B41FA5}">
                      <a16:colId xmlns:a16="http://schemas.microsoft.com/office/drawing/2014/main" val="3244739557"/>
                    </a:ext>
                  </a:extLst>
                </a:gridCol>
                <a:gridCol w="2598234">
                  <a:extLst>
                    <a:ext uri="{9D8B030D-6E8A-4147-A177-3AD203B41FA5}">
                      <a16:colId xmlns:a16="http://schemas.microsoft.com/office/drawing/2014/main" val="3983447583"/>
                    </a:ext>
                  </a:extLst>
                </a:gridCol>
              </a:tblGrid>
              <a:tr h="20550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2,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t>mean = 1,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t>mean = 0.5,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2587339356"/>
                  </a:ext>
                </a:extLst>
              </a:tr>
              <a:tr h="242190">
                <a:tc>
                  <a:txBody>
                    <a:bodyPr/>
                    <a:lstStyle/>
                    <a:p>
                      <a:r>
                        <a:rPr lang="en-US" sz="1000" dirty="0"/>
                        <a:t>Sigma (marginal variance)</a:t>
                      </a:r>
                    </a:p>
                  </a:txBody>
                  <a:tcPr/>
                </a:tc>
                <a:tc>
                  <a:txBody>
                    <a:bodyPr/>
                    <a:lstStyle/>
                    <a:p>
                      <a:r>
                        <a:rPr lang="en-US" sz="1000" dirty="0">
                          <a:solidFill>
                            <a:schemeClr val="tx1"/>
                          </a:solidFill>
                        </a:rPr>
                        <a:t>Gaussian</a:t>
                      </a:r>
                    </a:p>
                  </a:txBody>
                  <a:tcPr/>
                </a:tc>
                <a:tc>
                  <a:txBody>
                    <a:bodyPr/>
                    <a:lstStyle/>
                    <a:p>
                      <a:r>
                        <a:rPr lang="en-US" sz="1000" dirty="0">
                          <a:solidFill>
                            <a:schemeClr val="tx1"/>
                          </a:solidFill>
                        </a:rPr>
                        <a:t>mean = 0, </a:t>
                      </a:r>
                      <a:r>
                        <a:rPr lang="en-US" sz="1000" dirty="0" err="1">
                          <a:solidFill>
                            <a:schemeClr val="tx1"/>
                          </a:solidFill>
                        </a:rPr>
                        <a:t>sd</a:t>
                      </a:r>
                      <a:r>
                        <a:rPr lang="en-US" sz="1000" dirty="0">
                          <a:solidFill>
                            <a:schemeClr val="tx1"/>
                          </a:solidFill>
                        </a:rPr>
                        <a:t> = </a:t>
                      </a:r>
                      <a:r>
                        <a:rPr lang="en-US" sz="1000" dirty="0">
                          <a:solidFill>
                            <a:srgbClr val="C00000"/>
                          </a:solidFill>
                        </a:rPr>
                        <a:t>1</a:t>
                      </a:r>
                    </a:p>
                  </a:txBody>
                  <a:tcPr/>
                </a:tc>
                <a:extLst>
                  <a:ext uri="{0D108BD9-81ED-4DB2-BD59-A6C34878D82A}">
                    <a16:rowId xmlns:a16="http://schemas.microsoft.com/office/drawing/2014/main" val="3481236322"/>
                  </a:ext>
                </a:extLst>
              </a:tr>
              <a:tr h="242190">
                <a:tc>
                  <a:txBody>
                    <a:bodyPr/>
                    <a:lstStyle/>
                    <a:p>
                      <a:r>
                        <a:rPr lang="en-US" sz="1000" dirty="0"/>
                        <a:t>Rho (range)</a:t>
                      </a:r>
                    </a:p>
                  </a:txBody>
                  <a:tcPr/>
                </a:tc>
                <a:tc>
                  <a:txBody>
                    <a:bodyPr/>
                    <a:lstStyle/>
                    <a:p>
                      <a:r>
                        <a:rPr lang="en-US" sz="1000" dirty="0">
                          <a:solidFill>
                            <a:schemeClr val="tx1"/>
                          </a:solidFill>
                        </a:rPr>
                        <a:t>Gaussian</a:t>
                      </a:r>
                    </a:p>
                  </a:txBody>
                  <a:tcPr/>
                </a:tc>
                <a:tc>
                  <a:txBody>
                    <a:bodyPr/>
                    <a:lstStyle/>
                    <a:p>
                      <a:r>
                        <a:rPr lang="en-US" sz="1000" dirty="0">
                          <a:solidFill>
                            <a:schemeClr val="tx1"/>
                          </a:solidFill>
                        </a:rPr>
                        <a:t>mean = -0.9, </a:t>
                      </a:r>
                      <a:r>
                        <a:rPr lang="en-US" sz="1000" dirty="0" err="1">
                          <a:solidFill>
                            <a:schemeClr val="tx1"/>
                          </a:solidFill>
                        </a:rPr>
                        <a:t>sd</a:t>
                      </a:r>
                      <a:r>
                        <a:rPr lang="en-US" sz="1000" dirty="0">
                          <a:solidFill>
                            <a:schemeClr val="tx1"/>
                          </a:solidFill>
                        </a:rPr>
                        <a:t> = </a:t>
                      </a:r>
                      <a:r>
                        <a:rPr lang="en-US" sz="1000" dirty="0">
                          <a:solidFill>
                            <a:srgbClr val="C00000"/>
                          </a:solidFill>
                        </a:rPr>
                        <a:t>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t>mean = logit(0.7),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solidFill>
                            <a:schemeClr val="tx1"/>
                          </a:solidFill>
                        </a:rPr>
                        <a:t>shape =</a:t>
                      </a:r>
                      <a:r>
                        <a:rPr lang="en-US" sz="1000" dirty="0">
                          <a:solidFill>
                            <a:srgbClr val="C00000"/>
                          </a:solidFill>
                        </a:rPr>
                        <a:t> 1 + precision / scale, </a:t>
                      </a:r>
                    </a:p>
                    <a:p>
                      <a:r>
                        <a:rPr lang="en-US" sz="1000" dirty="0">
                          <a:solidFill>
                            <a:schemeClr val="tx1"/>
                          </a:solidFill>
                        </a:rPr>
                        <a:t>scale  =</a:t>
                      </a:r>
                      <a:r>
                        <a:rPr lang="en-US" sz="1000" dirty="0">
                          <a:solidFill>
                            <a:srgbClr val="C00000"/>
                          </a:solidFill>
                        </a:rPr>
                        <a:t> (-precision + sqrt(precision^2 + 4) ) / 2</a:t>
                      </a:r>
                    </a:p>
                  </a:txBody>
                  <a:tcPr/>
                </a:tc>
                <a:extLst>
                  <a:ext uri="{0D108BD9-81ED-4DB2-BD59-A6C34878D82A}">
                    <a16:rowId xmlns:a16="http://schemas.microsoft.com/office/drawing/2014/main" val="1773080252"/>
                  </a:ext>
                </a:extLst>
              </a:tr>
            </a:tbl>
          </a:graphicData>
        </a:graphic>
      </p:graphicFrame>
      <p:grpSp>
        <p:nvGrpSpPr>
          <p:cNvPr id="10" name="Group 9">
            <a:extLst>
              <a:ext uri="{FF2B5EF4-FFF2-40B4-BE49-F238E27FC236}">
                <a16:creationId xmlns:a16="http://schemas.microsoft.com/office/drawing/2014/main" id="{7886FDCA-B374-6E2F-BC26-8903E34D0CB5}"/>
              </a:ext>
            </a:extLst>
          </p:cNvPr>
          <p:cNvGrpSpPr/>
          <p:nvPr/>
        </p:nvGrpSpPr>
        <p:grpSpPr>
          <a:xfrm>
            <a:off x="5709327" y="1175526"/>
            <a:ext cx="5271443" cy="1046441"/>
            <a:chOff x="-1309844" y="735575"/>
            <a:chExt cx="5412288" cy="1089901"/>
          </a:xfrm>
        </p:grpSpPr>
        <p:sp>
          <p:nvSpPr>
            <p:cNvPr id="11" name="TextBox 10">
              <a:extLst>
                <a:ext uri="{FF2B5EF4-FFF2-40B4-BE49-F238E27FC236}">
                  <a16:creationId xmlns:a16="http://schemas.microsoft.com/office/drawing/2014/main" id="{69D5C65D-6F14-76D3-73F4-691194731743}"/>
                </a:ext>
              </a:extLst>
            </p:cNvPr>
            <p:cNvSpPr txBox="1"/>
            <p:nvPr/>
          </p:nvSpPr>
          <p:spPr>
            <a:xfrm>
              <a:off x="-1309844" y="1472861"/>
              <a:ext cx="2243600" cy="352615"/>
            </a:xfrm>
            <a:prstGeom prst="rect">
              <a:avLst/>
            </a:prstGeom>
            <a:noFill/>
          </p:spPr>
          <p:txBody>
            <a:bodyPr wrap="none" rtlCol="0">
              <a:spAutoFit/>
            </a:bodyPr>
            <a:lstStyle/>
            <a:p>
              <a:r>
                <a:rPr lang="en-US" sz="1600" b="1" dirty="0"/>
                <a:t>(Hyper)Priors Summary</a:t>
              </a:r>
            </a:p>
          </p:txBody>
        </p:sp>
        <p:sp>
          <p:nvSpPr>
            <p:cNvPr id="12" name="TextBox 11">
              <a:extLst>
                <a:ext uri="{FF2B5EF4-FFF2-40B4-BE49-F238E27FC236}">
                  <a16:creationId xmlns:a16="http://schemas.microsoft.com/office/drawing/2014/main" id="{3FA73A78-28C0-FACF-A046-6C1CF7CBF446}"/>
                </a:ext>
              </a:extLst>
            </p:cNvPr>
            <p:cNvSpPr txBox="1"/>
            <p:nvPr/>
          </p:nvSpPr>
          <p:spPr>
            <a:xfrm>
              <a:off x="-1309844" y="735575"/>
              <a:ext cx="5412288" cy="737285"/>
            </a:xfrm>
            <a:prstGeom prst="rect">
              <a:avLst/>
            </a:prstGeom>
            <a:noFill/>
          </p:spPr>
          <p:txBody>
            <a:bodyPr wrap="none" rtlCol="0">
              <a:spAutoFit/>
            </a:bodyPr>
            <a:lstStyle/>
            <a:p>
              <a:r>
                <a:rPr lang="en-US" sz="2000" b="1" dirty="0"/>
                <a:t>Scenario 3: All SD to 1 and Gamma prior’s mode</a:t>
              </a:r>
            </a:p>
            <a:p>
              <a:r>
                <a:rPr lang="en-US" sz="2000" b="1" dirty="0"/>
                <a:t>on the true precision</a:t>
              </a:r>
            </a:p>
          </p:txBody>
        </p:sp>
      </p:grpSp>
    </p:spTree>
    <p:extLst>
      <p:ext uri="{BB962C8B-B14F-4D97-AF65-F5344CB8AC3E}">
        <p14:creationId xmlns:p14="http://schemas.microsoft.com/office/powerpoint/2010/main" val="133759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862E-EC24-A7C3-4165-EB58BC9C37BD}"/>
              </a:ext>
            </a:extLst>
          </p:cNvPr>
          <p:cNvSpPr>
            <a:spLocks noGrp="1"/>
          </p:cNvSpPr>
          <p:nvPr>
            <p:ph type="title"/>
          </p:nvPr>
        </p:nvSpPr>
        <p:spPr>
          <a:xfrm>
            <a:off x="660084" y="540689"/>
            <a:ext cx="4818888" cy="559242"/>
          </a:xfrm>
        </p:spPr>
        <p:txBody>
          <a:bodyPr>
            <a:normAutofit/>
          </a:bodyPr>
          <a:lstStyle/>
          <a:p>
            <a:r>
              <a:rPr lang="en-US" sz="3200" b="1" dirty="0">
                <a:latin typeface="+mn-lt"/>
              </a:rPr>
              <a:t>Base Scenario</a:t>
            </a:r>
          </a:p>
        </p:txBody>
      </p:sp>
      <p:graphicFrame>
        <p:nvGraphicFramePr>
          <p:cNvPr id="4" name="Content Placeholder 7">
            <a:extLst>
              <a:ext uri="{FF2B5EF4-FFF2-40B4-BE49-F238E27FC236}">
                <a16:creationId xmlns:a16="http://schemas.microsoft.com/office/drawing/2014/main" id="{989BFE36-6E4B-41AD-3922-DEAD08957971}"/>
              </a:ext>
            </a:extLst>
          </p:cNvPr>
          <p:cNvGraphicFramePr>
            <a:graphicFrameLocks noGrp="1"/>
          </p:cNvGraphicFramePr>
          <p:nvPr>
            <p:ph idx="1"/>
            <p:extLst>
              <p:ext uri="{D42A27DB-BD31-4B8C-83A1-F6EECF244321}">
                <p14:modId xmlns:p14="http://schemas.microsoft.com/office/powerpoint/2010/main" val="3377394548"/>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1</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10, scale = 1</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6B88DE85-9D47-5598-303D-F8EB0DD294BB}"/>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521238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E64A47EF-6612-0ADC-28F5-F9196416171A}"/>
              </a:ext>
            </a:extLst>
          </p:cNvPr>
          <p:cNvGraphicFramePr>
            <a:graphicFrameLocks noGrp="1"/>
          </p:cNvGraphicFramePr>
          <p:nvPr>
            <p:extLst>
              <p:ext uri="{D42A27DB-BD31-4B8C-83A1-F6EECF244321}">
                <p14:modId xmlns:p14="http://schemas.microsoft.com/office/powerpoint/2010/main" val="4108425706"/>
              </p:ext>
            </p:extLst>
          </p:nvPr>
        </p:nvGraphicFramePr>
        <p:xfrm>
          <a:off x="725965" y="2082107"/>
          <a:ext cx="6094169" cy="2103120"/>
        </p:xfrm>
        <a:graphic>
          <a:graphicData uri="http://schemas.openxmlformats.org/drawingml/2006/table">
            <a:tbl>
              <a:tblPr firstRow="1" bandRow="1">
                <a:tableStyleId>{C083E6E3-FA7D-4D7B-A595-EF9225AFEA82}</a:tableStyleId>
              </a:tblPr>
              <a:tblGrid>
                <a:gridCol w="1988681">
                  <a:extLst>
                    <a:ext uri="{9D8B030D-6E8A-4147-A177-3AD203B41FA5}">
                      <a16:colId xmlns:a16="http://schemas.microsoft.com/office/drawing/2014/main" val="1541015696"/>
                    </a:ext>
                  </a:extLst>
                </a:gridCol>
                <a:gridCol w="1452360">
                  <a:extLst>
                    <a:ext uri="{9D8B030D-6E8A-4147-A177-3AD203B41FA5}">
                      <a16:colId xmlns:a16="http://schemas.microsoft.com/office/drawing/2014/main" val="3244739557"/>
                    </a:ext>
                  </a:extLst>
                </a:gridCol>
                <a:gridCol w="2653128">
                  <a:extLst>
                    <a:ext uri="{9D8B030D-6E8A-4147-A177-3AD203B41FA5}">
                      <a16:colId xmlns:a16="http://schemas.microsoft.com/office/drawing/2014/main" val="3983447583"/>
                    </a:ext>
                  </a:extLst>
                </a:gridCol>
              </a:tblGrid>
              <a:tr h="205504">
                <a:tc>
                  <a:txBody>
                    <a:bodyPr/>
                    <a:lstStyle/>
                    <a:p>
                      <a:r>
                        <a:rPr lang="en-US" sz="1000" b="1" dirty="0"/>
                        <a:t>Parameter</a:t>
                      </a:r>
                    </a:p>
                  </a:txBody>
                  <a:tcPr/>
                </a:tc>
                <a:tc>
                  <a:txBody>
                    <a:bodyPr/>
                    <a:lstStyle/>
                    <a:p>
                      <a:r>
                        <a:rPr lang="en-US" sz="1000" b="1" dirty="0"/>
                        <a:t>Family</a:t>
                      </a:r>
                    </a:p>
                  </a:txBody>
                  <a:tcPr/>
                </a:tc>
                <a:tc>
                  <a:txBody>
                    <a:bodyPr/>
                    <a:lstStyle/>
                    <a:p>
                      <a:r>
                        <a:rPr lang="en-US" sz="1000" b="1" dirty="0"/>
                        <a:t>Prior parameters</a:t>
                      </a:r>
                    </a:p>
                  </a:txBody>
                  <a:tcPr/>
                </a:tc>
                <a:extLst>
                  <a:ext uri="{0D108BD9-81ED-4DB2-BD59-A6C34878D82A}">
                    <a16:rowId xmlns:a16="http://schemas.microsoft.com/office/drawing/2014/main" val="1014323531"/>
                  </a:ext>
                </a:extLst>
              </a:tr>
              <a:tr h="242190">
                <a:tc>
                  <a:txBody>
                    <a:bodyPr/>
                    <a:lstStyle/>
                    <a:p>
                      <a:r>
                        <a:rPr lang="en-US" sz="1000" dirty="0"/>
                        <a:t>Intercept</a:t>
                      </a:r>
                    </a:p>
                  </a:txBody>
                  <a:tcPr/>
                </a:tc>
                <a:tc>
                  <a:txBody>
                    <a:bodyPr/>
                    <a:lstStyle/>
                    <a:p>
                      <a:r>
                        <a:rPr lang="en-US" sz="1000" dirty="0"/>
                        <a:t>Gaussian</a:t>
                      </a:r>
                    </a:p>
                  </a:txBody>
                  <a:tcPr/>
                </a:tc>
                <a:tc>
                  <a:txBody>
                    <a:bodyPr/>
                    <a:lstStyle/>
                    <a:p>
                      <a:r>
                        <a:rPr lang="en-US" sz="1000" dirty="0"/>
                        <a:t>mean = 2,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339174432"/>
                  </a:ext>
                </a:extLst>
              </a:tr>
              <a:tr h="242190">
                <a:tc>
                  <a:txBody>
                    <a:bodyPr/>
                    <a:lstStyle/>
                    <a:p>
                      <a:r>
                        <a:rPr lang="en-US" sz="1000" dirty="0"/>
                        <a:t>Slope1</a:t>
                      </a:r>
                    </a:p>
                  </a:txBody>
                  <a:tcPr/>
                </a:tc>
                <a:tc>
                  <a:txBody>
                    <a:bodyPr/>
                    <a:lstStyle/>
                    <a:p>
                      <a:r>
                        <a:rPr lang="en-US" sz="1000" dirty="0"/>
                        <a:t>Gaussian</a:t>
                      </a:r>
                    </a:p>
                  </a:txBody>
                  <a:tcPr/>
                </a:tc>
                <a:tc>
                  <a:txBody>
                    <a:bodyPr/>
                    <a:lstStyle/>
                    <a:p>
                      <a:r>
                        <a:rPr lang="en-US" sz="1000" dirty="0"/>
                        <a:t>mean = 1, </a:t>
                      </a:r>
                      <a:r>
                        <a:rPr lang="en-US" sz="1000" dirty="0" err="1"/>
                        <a:t>sd</a:t>
                      </a:r>
                      <a:r>
                        <a:rPr lang="en-US" sz="1000" dirty="0"/>
                        <a:t> = </a:t>
                      </a:r>
                      <a:r>
                        <a:rPr lang="en-US" sz="1000" dirty="0">
                          <a:solidFill>
                            <a:srgbClr val="C00000"/>
                          </a:solidFill>
                        </a:rPr>
                        <a:t>1</a:t>
                      </a:r>
                    </a:p>
                  </a:txBody>
                  <a:tcPr/>
                </a:tc>
                <a:extLst>
                  <a:ext uri="{0D108BD9-81ED-4DB2-BD59-A6C34878D82A}">
                    <a16:rowId xmlns:a16="http://schemas.microsoft.com/office/drawing/2014/main" val="2320581358"/>
                  </a:ext>
                </a:extLst>
              </a:tr>
              <a:tr h="242190">
                <a:tc>
                  <a:txBody>
                    <a:bodyPr/>
                    <a:lstStyle/>
                    <a:p>
                      <a:r>
                        <a:rPr lang="en-US" sz="1000" dirty="0"/>
                        <a:t>Slope2</a:t>
                      </a:r>
                    </a:p>
                  </a:txBody>
                  <a:tcPr/>
                </a:tc>
                <a:tc>
                  <a:txBody>
                    <a:bodyPr/>
                    <a:lstStyle/>
                    <a:p>
                      <a:r>
                        <a:rPr lang="en-US" sz="1000" dirty="0"/>
                        <a:t>Gaussian</a:t>
                      </a:r>
                    </a:p>
                  </a:txBody>
                  <a:tcPr/>
                </a:tc>
                <a:tc>
                  <a:txBody>
                    <a:bodyPr/>
                    <a:lstStyle/>
                    <a:p>
                      <a:r>
                        <a:rPr lang="en-US" sz="1000" dirty="0"/>
                        <a:t>mean = 0.5, </a:t>
                      </a:r>
                      <a:r>
                        <a:rPr lang="en-US" sz="1000" dirty="0" err="1"/>
                        <a:t>sd</a:t>
                      </a:r>
                      <a:r>
                        <a:rPr lang="en-US" sz="1000" dirty="0"/>
                        <a:t> =</a:t>
                      </a:r>
                      <a:r>
                        <a:rPr lang="en-US" sz="1000" dirty="0">
                          <a:solidFill>
                            <a:srgbClr val="C00000"/>
                          </a:solidFill>
                        </a:rPr>
                        <a:t> 1</a:t>
                      </a:r>
                    </a:p>
                  </a:txBody>
                  <a:tcPr/>
                </a:tc>
                <a:extLst>
                  <a:ext uri="{0D108BD9-81ED-4DB2-BD59-A6C34878D82A}">
                    <a16:rowId xmlns:a16="http://schemas.microsoft.com/office/drawing/2014/main" val="2587339356"/>
                  </a:ext>
                </a:extLst>
              </a:tr>
              <a:tr h="242190">
                <a:tc>
                  <a:txBody>
                    <a:bodyPr/>
                    <a:lstStyle/>
                    <a:p>
                      <a:r>
                        <a:rPr lang="en-US" sz="1000" dirty="0"/>
                        <a:t>Sigma (marginal variance)</a:t>
                      </a:r>
                    </a:p>
                  </a:txBody>
                  <a:tcPr/>
                </a:tc>
                <a:tc>
                  <a:txBody>
                    <a:bodyPr/>
                    <a:lstStyle/>
                    <a:p>
                      <a:r>
                        <a:rPr lang="en-US" sz="1000" dirty="0">
                          <a:solidFill>
                            <a:schemeClr val="tx1"/>
                          </a:solidFill>
                        </a:rPr>
                        <a:t>Gaussian</a:t>
                      </a:r>
                    </a:p>
                  </a:txBody>
                  <a:tcPr/>
                </a:tc>
                <a:tc>
                  <a:txBody>
                    <a:bodyPr/>
                    <a:lstStyle/>
                    <a:p>
                      <a:r>
                        <a:rPr lang="en-US" sz="1000" dirty="0">
                          <a:solidFill>
                            <a:schemeClr val="tx1"/>
                          </a:solidFill>
                        </a:rPr>
                        <a:t>mean = 0, </a:t>
                      </a:r>
                      <a:r>
                        <a:rPr lang="en-US" sz="1000" dirty="0" err="1">
                          <a:solidFill>
                            <a:schemeClr val="tx1"/>
                          </a:solidFill>
                        </a:rPr>
                        <a:t>sd</a:t>
                      </a:r>
                      <a:r>
                        <a:rPr lang="en-US" sz="1000" dirty="0">
                          <a:solidFill>
                            <a:schemeClr val="tx1"/>
                          </a:solidFill>
                        </a:rPr>
                        <a:t> = </a:t>
                      </a:r>
                      <a:r>
                        <a:rPr lang="en-US" sz="1000" dirty="0">
                          <a:solidFill>
                            <a:srgbClr val="C00000"/>
                          </a:solidFill>
                        </a:rPr>
                        <a:t>1</a:t>
                      </a:r>
                    </a:p>
                  </a:txBody>
                  <a:tcPr/>
                </a:tc>
                <a:extLst>
                  <a:ext uri="{0D108BD9-81ED-4DB2-BD59-A6C34878D82A}">
                    <a16:rowId xmlns:a16="http://schemas.microsoft.com/office/drawing/2014/main" val="3481236322"/>
                  </a:ext>
                </a:extLst>
              </a:tr>
              <a:tr h="242190">
                <a:tc>
                  <a:txBody>
                    <a:bodyPr/>
                    <a:lstStyle/>
                    <a:p>
                      <a:r>
                        <a:rPr lang="en-US" sz="1000" dirty="0"/>
                        <a:t>Rho (range)</a:t>
                      </a:r>
                    </a:p>
                  </a:txBody>
                  <a:tcPr/>
                </a:tc>
                <a:tc>
                  <a:txBody>
                    <a:bodyPr/>
                    <a:lstStyle/>
                    <a:p>
                      <a:r>
                        <a:rPr lang="en-US" sz="1000" dirty="0">
                          <a:solidFill>
                            <a:schemeClr val="tx1"/>
                          </a:solidFill>
                        </a:rPr>
                        <a:t>Gaussian</a:t>
                      </a:r>
                    </a:p>
                  </a:txBody>
                  <a:tcPr/>
                </a:tc>
                <a:tc>
                  <a:txBody>
                    <a:bodyPr/>
                    <a:lstStyle/>
                    <a:p>
                      <a:r>
                        <a:rPr lang="en-US" sz="1000" dirty="0">
                          <a:solidFill>
                            <a:schemeClr val="tx1"/>
                          </a:solidFill>
                        </a:rPr>
                        <a:t>mean = -0.9, </a:t>
                      </a:r>
                      <a:r>
                        <a:rPr lang="en-US" sz="1000" dirty="0" err="1">
                          <a:solidFill>
                            <a:schemeClr val="tx1"/>
                          </a:solidFill>
                        </a:rPr>
                        <a:t>sd</a:t>
                      </a:r>
                      <a:r>
                        <a:rPr lang="en-US" sz="1000" dirty="0">
                          <a:solidFill>
                            <a:schemeClr val="tx1"/>
                          </a:solidFill>
                        </a:rPr>
                        <a:t> = </a:t>
                      </a:r>
                      <a:r>
                        <a:rPr lang="en-US" sz="1000" dirty="0">
                          <a:solidFill>
                            <a:srgbClr val="C00000"/>
                          </a:solidFill>
                        </a:rPr>
                        <a:t>1</a:t>
                      </a:r>
                    </a:p>
                  </a:txBody>
                  <a:tcPr/>
                </a:tc>
                <a:extLst>
                  <a:ext uri="{0D108BD9-81ED-4DB2-BD59-A6C34878D82A}">
                    <a16:rowId xmlns:a16="http://schemas.microsoft.com/office/drawing/2014/main" val="1384692790"/>
                  </a:ext>
                </a:extLst>
              </a:tr>
              <a:tr h="242190">
                <a:tc>
                  <a:txBody>
                    <a:bodyPr/>
                    <a:lstStyle/>
                    <a:p>
                      <a:r>
                        <a:rPr lang="en-US" sz="1000" dirty="0"/>
                        <a:t>Logit-Lambda (mixing parameter)</a:t>
                      </a:r>
                    </a:p>
                  </a:txBody>
                  <a:tcPr/>
                </a:tc>
                <a:tc>
                  <a:txBody>
                    <a:bodyPr/>
                    <a:lstStyle/>
                    <a:p>
                      <a:r>
                        <a:rPr lang="en-US" sz="1000" dirty="0"/>
                        <a:t>Gaussian</a:t>
                      </a:r>
                    </a:p>
                  </a:txBody>
                  <a:tcPr/>
                </a:tc>
                <a:tc>
                  <a:txBody>
                    <a:bodyPr/>
                    <a:lstStyle/>
                    <a:p>
                      <a:r>
                        <a:rPr lang="en-US" sz="1000" dirty="0"/>
                        <a:t>mean = logit(0.7), </a:t>
                      </a:r>
                      <a:r>
                        <a:rPr lang="en-US" sz="1000" dirty="0" err="1"/>
                        <a:t>sd</a:t>
                      </a:r>
                      <a:r>
                        <a:rPr lang="en-US" sz="1000" dirty="0"/>
                        <a:t> = </a:t>
                      </a:r>
                      <a:r>
                        <a:rPr lang="en-US" sz="1000" dirty="0">
                          <a:solidFill>
                            <a:srgbClr val="C00000"/>
                          </a:solidFill>
                        </a:rPr>
                        <a:t>2</a:t>
                      </a:r>
                    </a:p>
                  </a:txBody>
                  <a:tcPr/>
                </a:tc>
                <a:extLst>
                  <a:ext uri="{0D108BD9-81ED-4DB2-BD59-A6C34878D82A}">
                    <a16:rowId xmlns:a16="http://schemas.microsoft.com/office/drawing/2014/main" val="2823185717"/>
                  </a:ext>
                </a:extLst>
              </a:tr>
              <a:tr h="242190">
                <a:tc>
                  <a:txBody>
                    <a:bodyPr/>
                    <a:lstStyle/>
                    <a:p>
                      <a:r>
                        <a:rPr lang="en-US" sz="1000" dirty="0"/>
                        <a:t>Precision</a:t>
                      </a:r>
                    </a:p>
                  </a:txBody>
                  <a:tcPr/>
                </a:tc>
                <a:tc>
                  <a:txBody>
                    <a:bodyPr/>
                    <a:lstStyle/>
                    <a:p>
                      <a:r>
                        <a:rPr lang="en-US" sz="1000" dirty="0"/>
                        <a:t>Gamma</a:t>
                      </a:r>
                    </a:p>
                  </a:txBody>
                  <a:tcPr/>
                </a:tc>
                <a:tc>
                  <a:txBody>
                    <a:bodyPr/>
                    <a:lstStyle/>
                    <a:p>
                      <a:r>
                        <a:rPr lang="en-US" sz="1000" dirty="0">
                          <a:solidFill>
                            <a:schemeClr val="tx1"/>
                          </a:solidFill>
                        </a:rPr>
                        <a:t>shape =</a:t>
                      </a:r>
                      <a:r>
                        <a:rPr lang="en-US" sz="1000" dirty="0">
                          <a:solidFill>
                            <a:srgbClr val="C00000"/>
                          </a:solidFill>
                        </a:rPr>
                        <a:t> 1 + precision / scale, </a:t>
                      </a:r>
                    </a:p>
                    <a:p>
                      <a:r>
                        <a:rPr lang="en-US" sz="1000" dirty="0">
                          <a:solidFill>
                            <a:schemeClr val="tx1"/>
                          </a:solidFill>
                        </a:rPr>
                        <a:t>scale  =</a:t>
                      </a:r>
                      <a:r>
                        <a:rPr lang="en-US" sz="1000" dirty="0">
                          <a:solidFill>
                            <a:srgbClr val="C00000"/>
                          </a:solidFill>
                        </a:rPr>
                        <a:t> (-precision + sqrt(precision^2 + 4) ) / 2</a:t>
                      </a:r>
                    </a:p>
                  </a:txBody>
                  <a:tcPr/>
                </a:tc>
                <a:extLst>
                  <a:ext uri="{0D108BD9-81ED-4DB2-BD59-A6C34878D82A}">
                    <a16:rowId xmlns:a16="http://schemas.microsoft.com/office/drawing/2014/main" val="1773080252"/>
                  </a:ext>
                </a:extLst>
              </a:tr>
            </a:tbl>
          </a:graphicData>
        </a:graphic>
      </p:graphicFrame>
      <p:grpSp>
        <p:nvGrpSpPr>
          <p:cNvPr id="5" name="Group 4">
            <a:extLst>
              <a:ext uri="{FF2B5EF4-FFF2-40B4-BE49-F238E27FC236}">
                <a16:creationId xmlns:a16="http://schemas.microsoft.com/office/drawing/2014/main" id="{F4E29B45-FAD7-F62F-0E80-76BB204F7346}"/>
              </a:ext>
            </a:extLst>
          </p:cNvPr>
          <p:cNvGrpSpPr/>
          <p:nvPr/>
        </p:nvGrpSpPr>
        <p:grpSpPr>
          <a:xfrm>
            <a:off x="725966" y="608596"/>
            <a:ext cx="6429452" cy="1323439"/>
            <a:chOff x="-1309844" y="447073"/>
            <a:chExt cx="6601238" cy="1378403"/>
          </a:xfrm>
        </p:grpSpPr>
        <p:sp>
          <p:nvSpPr>
            <p:cNvPr id="6" name="TextBox 5">
              <a:extLst>
                <a:ext uri="{FF2B5EF4-FFF2-40B4-BE49-F238E27FC236}">
                  <a16:creationId xmlns:a16="http://schemas.microsoft.com/office/drawing/2014/main" id="{7E8BA318-530C-419A-5796-4EB205974005}"/>
                </a:ext>
              </a:extLst>
            </p:cNvPr>
            <p:cNvSpPr txBox="1"/>
            <p:nvPr/>
          </p:nvSpPr>
          <p:spPr>
            <a:xfrm>
              <a:off x="-1309844" y="1472861"/>
              <a:ext cx="2243600" cy="352615"/>
            </a:xfrm>
            <a:prstGeom prst="rect">
              <a:avLst/>
            </a:prstGeom>
            <a:noFill/>
          </p:spPr>
          <p:txBody>
            <a:bodyPr wrap="none" rtlCol="0">
              <a:spAutoFit/>
            </a:bodyPr>
            <a:lstStyle/>
            <a:p>
              <a:r>
                <a:rPr lang="en-US" sz="1600" b="1" dirty="0"/>
                <a:t>(Hyper)Priors Summary</a:t>
              </a:r>
            </a:p>
          </p:txBody>
        </p:sp>
        <p:sp>
          <p:nvSpPr>
            <p:cNvPr id="7" name="TextBox 6">
              <a:extLst>
                <a:ext uri="{FF2B5EF4-FFF2-40B4-BE49-F238E27FC236}">
                  <a16:creationId xmlns:a16="http://schemas.microsoft.com/office/drawing/2014/main" id="{35AD9116-DC70-2E06-04F8-DE0C8C928DE0}"/>
                </a:ext>
              </a:extLst>
            </p:cNvPr>
            <p:cNvSpPr txBox="1"/>
            <p:nvPr/>
          </p:nvSpPr>
          <p:spPr>
            <a:xfrm>
              <a:off x="-1309844" y="447073"/>
              <a:ext cx="6601238" cy="1378403"/>
            </a:xfrm>
            <a:prstGeom prst="rect">
              <a:avLst/>
            </a:prstGeom>
            <a:noFill/>
          </p:spPr>
          <p:txBody>
            <a:bodyPr wrap="none" rtlCol="0">
              <a:spAutoFit/>
            </a:bodyPr>
            <a:lstStyle/>
            <a:p>
              <a:r>
                <a:rPr lang="en-US" sz="2000" b="1" dirty="0"/>
                <a:t>Scenario 4: All normal priors’ SD to 1 and Gamma prior’s </a:t>
              </a:r>
            </a:p>
            <a:p>
              <a:r>
                <a:rPr lang="en-US" sz="2000" b="1" dirty="0"/>
                <a:t>mode on the true precision, enlarge logit-lambda’s normal </a:t>
              </a:r>
            </a:p>
            <a:p>
              <a:r>
                <a:rPr lang="en-US" sz="2000" b="1" dirty="0"/>
                <a:t>prior’s SD to 2 </a:t>
              </a:r>
            </a:p>
            <a:p>
              <a:endParaRPr lang="en-US" sz="2000" b="1" dirty="0"/>
            </a:p>
          </p:txBody>
        </p:sp>
      </p:grpSp>
    </p:spTree>
    <p:extLst>
      <p:ext uri="{BB962C8B-B14F-4D97-AF65-F5344CB8AC3E}">
        <p14:creationId xmlns:p14="http://schemas.microsoft.com/office/powerpoint/2010/main" val="696253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0BF36-3E10-3286-77AD-1719D2595435}"/>
              </a:ext>
            </a:extLst>
          </p:cNvPr>
          <p:cNvSpPr>
            <a:spLocks noGrp="1"/>
          </p:cNvSpPr>
          <p:nvPr>
            <p:ph type="title"/>
          </p:nvPr>
        </p:nvSpPr>
        <p:spPr>
          <a:xfrm>
            <a:off x="962758" y="387064"/>
            <a:ext cx="7460404" cy="546892"/>
          </a:xfrm>
        </p:spPr>
        <p:txBody>
          <a:bodyPr vert="horz" lIns="91440" tIns="45720" rIns="91440" bIns="45720" rtlCol="0" anchor="b">
            <a:normAutofit/>
          </a:bodyPr>
          <a:lstStyle/>
          <a:p>
            <a:r>
              <a:rPr lang="en-US" sz="2800" b="1" kern="1200" dirty="0">
                <a:solidFill>
                  <a:schemeClr val="tx1"/>
                </a:solidFill>
                <a:latin typeface="+mn-lt"/>
                <a:ea typeface="+mj-ea"/>
                <a:cs typeface="+mj-cs"/>
              </a:rPr>
              <a:t>Base Scenario: Gaussian priors’ SD is 0.1</a:t>
            </a:r>
          </a:p>
        </p:txBody>
      </p:sp>
      <p:grpSp>
        <p:nvGrpSpPr>
          <p:cNvPr id="23" name="Group 22">
            <a:extLst>
              <a:ext uri="{FF2B5EF4-FFF2-40B4-BE49-F238E27FC236}">
                <a16:creationId xmlns:a16="http://schemas.microsoft.com/office/drawing/2014/main" id="{52B3B76C-F236-4889-DC5E-A1E2D1CE12AD}"/>
              </a:ext>
            </a:extLst>
          </p:cNvPr>
          <p:cNvGrpSpPr/>
          <p:nvPr/>
        </p:nvGrpSpPr>
        <p:grpSpPr>
          <a:xfrm>
            <a:off x="962758" y="1647884"/>
            <a:ext cx="10429714" cy="4332796"/>
            <a:chOff x="677444" y="1470384"/>
            <a:chExt cx="9961552" cy="4070161"/>
          </a:xfrm>
        </p:grpSpPr>
        <p:pic>
          <p:nvPicPr>
            <p:cNvPr id="22" name="Picture 21" descr="Chart, line chart&#10;&#10;Description automatically generated">
              <a:extLst>
                <a:ext uri="{FF2B5EF4-FFF2-40B4-BE49-F238E27FC236}">
                  <a16:creationId xmlns:a16="http://schemas.microsoft.com/office/drawing/2014/main" id="{DDBD4086-D5C2-5359-7EB6-E344A3AEF6C1}"/>
                </a:ext>
              </a:extLst>
            </p:cNvPr>
            <p:cNvPicPr>
              <a:picLocks noChangeAspect="1"/>
            </p:cNvPicPr>
            <p:nvPr/>
          </p:nvPicPr>
          <p:blipFill>
            <a:blip r:embed="rId2"/>
            <a:stretch>
              <a:fillRect/>
            </a:stretch>
          </p:blipFill>
          <p:spPr>
            <a:xfrm>
              <a:off x="677445" y="3840791"/>
              <a:ext cx="3192029" cy="1699754"/>
            </a:xfrm>
            <a:prstGeom prst="rect">
              <a:avLst/>
            </a:prstGeom>
          </p:spPr>
        </p:pic>
        <p:pic>
          <p:nvPicPr>
            <p:cNvPr id="13" name="Picture 12" descr="Chart, line chart&#10;&#10;Description automatically generated">
              <a:extLst>
                <a:ext uri="{FF2B5EF4-FFF2-40B4-BE49-F238E27FC236}">
                  <a16:creationId xmlns:a16="http://schemas.microsoft.com/office/drawing/2014/main" id="{AE68A617-6230-1526-EC64-F1F89B4ED1DA}"/>
                </a:ext>
              </a:extLst>
            </p:cNvPr>
            <p:cNvPicPr>
              <a:picLocks noChangeAspect="1"/>
            </p:cNvPicPr>
            <p:nvPr/>
          </p:nvPicPr>
          <p:blipFill>
            <a:blip r:embed="rId3"/>
            <a:stretch>
              <a:fillRect/>
            </a:stretch>
          </p:blipFill>
          <p:spPr>
            <a:xfrm>
              <a:off x="677444" y="1470384"/>
              <a:ext cx="3192030" cy="1699754"/>
            </a:xfrm>
            <a:prstGeom prst="rect">
              <a:avLst/>
            </a:prstGeom>
          </p:spPr>
        </p:pic>
        <p:pic>
          <p:nvPicPr>
            <p:cNvPr id="20" name="Picture 19" descr="Chart, line chart&#10;&#10;Description automatically generated">
              <a:extLst>
                <a:ext uri="{FF2B5EF4-FFF2-40B4-BE49-F238E27FC236}">
                  <a16:creationId xmlns:a16="http://schemas.microsoft.com/office/drawing/2014/main" id="{F12B6C19-5610-33A2-BEBF-0E8A5E8CB6E2}"/>
                </a:ext>
              </a:extLst>
            </p:cNvPr>
            <p:cNvPicPr>
              <a:picLocks noChangeAspect="1"/>
            </p:cNvPicPr>
            <p:nvPr/>
          </p:nvPicPr>
          <p:blipFill>
            <a:blip r:embed="rId4"/>
            <a:stretch>
              <a:fillRect/>
            </a:stretch>
          </p:blipFill>
          <p:spPr>
            <a:xfrm>
              <a:off x="4062205" y="3840791"/>
              <a:ext cx="3192030" cy="1699754"/>
            </a:xfrm>
            <a:prstGeom prst="rect">
              <a:avLst/>
            </a:prstGeom>
          </p:spPr>
        </p:pic>
        <p:pic>
          <p:nvPicPr>
            <p:cNvPr id="15" name="Picture 14" descr="Chart, line chart, histogram&#10;&#10;Description automatically generated">
              <a:extLst>
                <a:ext uri="{FF2B5EF4-FFF2-40B4-BE49-F238E27FC236}">
                  <a16:creationId xmlns:a16="http://schemas.microsoft.com/office/drawing/2014/main" id="{E8AF0104-7003-41F2-8B0E-046C90473A51}"/>
                </a:ext>
              </a:extLst>
            </p:cNvPr>
            <p:cNvPicPr>
              <a:picLocks noChangeAspect="1"/>
            </p:cNvPicPr>
            <p:nvPr/>
          </p:nvPicPr>
          <p:blipFill>
            <a:blip r:embed="rId5"/>
            <a:stretch>
              <a:fillRect/>
            </a:stretch>
          </p:blipFill>
          <p:spPr>
            <a:xfrm>
              <a:off x="4062205" y="1470384"/>
              <a:ext cx="3192030" cy="1699754"/>
            </a:xfrm>
            <a:prstGeom prst="rect">
              <a:avLst/>
            </a:prstGeom>
          </p:spPr>
        </p:pic>
        <p:pic>
          <p:nvPicPr>
            <p:cNvPr id="18" name="Picture 17" descr="Chart, line chart&#10;&#10;Description automatically generated">
              <a:extLst>
                <a:ext uri="{FF2B5EF4-FFF2-40B4-BE49-F238E27FC236}">
                  <a16:creationId xmlns:a16="http://schemas.microsoft.com/office/drawing/2014/main" id="{86E4B83E-E732-7D1D-9659-9F8DA2CEC0D2}"/>
                </a:ext>
              </a:extLst>
            </p:cNvPr>
            <p:cNvPicPr>
              <a:picLocks noChangeAspect="1"/>
            </p:cNvPicPr>
            <p:nvPr/>
          </p:nvPicPr>
          <p:blipFill>
            <a:blip r:embed="rId6"/>
            <a:stretch>
              <a:fillRect/>
            </a:stretch>
          </p:blipFill>
          <p:spPr>
            <a:xfrm>
              <a:off x="7446966" y="1470384"/>
              <a:ext cx="3192030" cy="1699754"/>
            </a:xfrm>
            <a:prstGeom prst="rect">
              <a:avLst/>
            </a:prstGeom>
          </p:spPr>
        </p:pic>
      </p:grpSp>
    </p:spTree>
    <p:extLst>
      <p:ext uri="{BB962C8B-B14F-4D97-AF65-F5344CB8AC3E}">
        <p14:creationId xmlns:p14="http://schemas.microsoft.com/office/powerpoint/2010/main" val="132828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B484C-A37F-4F83-F11F-34A2E54F144D}"/>
              </a:ext>
            </a:extLst>
          </p:cNvPr>
          <p:cNvSpPr>
            <a:spLocks noGrp="1"/>
          </p:cNvSpPr>
          <p:nvPr>
            <p:ph type="title"/>
          </p:nvPr>
        </p:nvSpPr>
        <p:spPr>
          <a:xfrm>
            <a:off x="841247" y="368018"/>
            <a:ext cx="9862046" cy="498256"/>
          </a:xfrm>
        </p:spPr>
        <p:txBody>
          <a:bodyPr vert="horz" lIns="91440" tIns="45720" rIns="91440" bIns="45720" rtlCol="0" anchor="b">
            <a:normAutofit/>
          </a:bodyPr>
          <a:lstStyle/>
          <a:p>
            <a:r>
              <a:rPr lang="en-US" sz="2400" b="1" kern="1200" dirty="0">
                <a:solidFill>
                  <a:schemeClr val="tx1"/>
                </a:solidFill>
                <a:latin typeface="+mn-lt"/>
                <a:ea typeface="+mj-ea"/>
                <a:cs typeface="+mj-cs"/>
              </a:rPr>
              <a:t>Scenario 1: All hyperpriors’ SD to 1 except precision’s Gamma prior</a:t>
            </a:r>
          </a:p>
        </p:txBody>
      </p:sp>
      <p:grpSp>
        <p:nvGrpSpPr>
          <p:cNvPr id="26" name="Group 25">
            <a:extLst>
              <a:ext uri="{FF2B5EF4-FFF2-40B4-BE49-F238E27FC236}">
                <a16:creationId xmlns:a16="http://schemas.microsoft.com/office/drawing/2014/main" id="{6FF897D9-9BD7-420D-67A4-4137469E2232}"/>
              </a:ext>
            </a:extLst>
          </p:cNvPr>
          <p:cNvGrpSpPr/>
          <p:nvPr/>
        </p:nvGrpSpPr>
        <p:grpSpPr>
          <a:xfrm>
            <a:off x="841247" y="1857676"/>
            <a:ext cx="10741625" cy="4283242"/>
            <a:chOff x="532936" y="1919943"/>
            <a:chExt cx="10201581" cy="3855215"/>
          </a:xfrm>
        </p:grpSpPr>
        <p:pic>
          <p:nvPicPr>
            <p:cNvPr id="6" name="Picture 5" descr="Chart, line chart&#10;&#10;Description automatically generated">
              <a:extLst>
                <a:ext uri="{FF2B5EF4-FFF2-40B4-BE49-F238E27FC236}">
                  <a16:creationId xmlns:a16="http://schemas.microsoft.com/office/drawing/2014/main" id="{856C60A8-98B8-B0EC-2931-61630612C71F}"/>
                </a:ext>
              </a:extLst>
            </p:cNvPr>
            <p:cNvPicPr>
              <a:picLocks noChangeAspect="1"/>
            </p:cNvPicPr>
            <p:nvPr/>
          </p:nvPicPr>
          <p:blipFill>
            <a:blip r:embed="rId2"/>
            <a:stretch>
              <a:fillRect/>
            </a:stretch>
          </p:blipFill>
          <p:spPr>
            <a:xfrm>
              <a:off x="4047311" y="1948695"/>
              <a:ext cx="3172830" cy="1689530"/>
            </a:xfrm>
            <a:prstGeom prst="rect">
              <a:avLst/>
            </a:prstGeom>
          </p:spPr>
        </p:pic>
        <p:pic>
          <p:nvPicPr>
            <p:cNvPr id="10" name="Picture 9" descr="Chart, line chart&#10;&#10;Description automatically generated">
              <a:extLst>
                <a:ext uri="{FF2B5EF4-FFF2-40B4-BE49-F238E27FC236}">
                  <a16:creationId xmlns:a16="http://schemas.microsoft.com/office/drawing/2014/main" id="{1E8FE415-2136-DF5B-CE4D-AD692BAEDDAC}"/>
                </a:ext>
              </a:extLst>
            </p:cNvPr>
            <p:cNvPicPr>
              <a:picLocks noChangeAspect="1"/>
            </p:cNvPicPr>
            <p:nvPr/>
          </p:nvPicPr>
          <p:blipFill>
            <a:blip r:embed="rId3"/>
            <a:stretch>
              <a:fillRect/>
            </a:stretch>
          </p:blipFill>
          <p:spPr>
            <a:xfrm>
              <a:off x="532936" y="1919944"/>
              <a:ext cx="3172830" cy="1689530"/>
            </a:xfrm>
            <a:prstGeom prst="rect">
              <a:avLst/>
            </a:prstGeom>
          </p:spPr>
        </p:pic>
        <p:pic>
          <p:nvPicPr>
            <p:cNvPr id="25" name="Picture 24" descr="Chart, line chart&#10;&#10;Description automatically generated">
              <a:extLst>
                <a:ext uri="{FF2B5EF4-FFF2-40B4-BE49-F238E27FC236}">
                  <a16:creationId xmlns:a16="http://schemas.microsoft.com/office/drawing/2014/main" id="{1B743096-B459-DA97-D588-C9153E7DD94F}"/>
                </a:ext>
              </a:extLst>
            </p:cNvPr>
            <p:cNvPicPr>
              <a:picLocks noChangeAspect="1"/>
            </p:cNvPicPr>
            <p:nvPr/>
          </p:nvPicPr>
          <p:blipFill>
            <a:blip r:embed="rId4"/>
            <a:stretch>
              <a:fillRect/>
            </a:stretch>
          </p:blipFill>
          <p:spPr>
            <a:xfrm>
              <a:off x="532936" y="4085627"/>
              <a:ext cx="3172833" cy="1689531"/>
            </a:xfrm>
            <a:prstGeom prst="rect">
              <a:avLst/>
            </a:prstGeom>
          </p:spPr>
        </p:pic>
        <p:pic>
          <p:nvPicPr>
            <p:cNvPr id="15" name="Picture 14" descr="Chart, line chart&#10;&#10;Description automatically generated">
              <a:extLst>
                <a:ext uri="{FF2B5EF4-FFF2-40B4-BE49-F238E27FC236}">
                  <a16:creationId xmlns:a16="http://schemas.microsoft.com/office/drawing/2014/main" id="{A2F6E9A3-B563-247B-6082-4C6B87044A6B}"/>
                </a:ext>
              </a:extLst>
            </p:cNvPr>
            <p:cNvPicPr>
              <a:picLocks noChangeAspect="1"/>
            </p:cNvPicPr>
            <p:nvPr/>
          </p:nvPicPr>
          <p:blipFill>
            <a:blip r:embed="rId5"/>
            <a:stretch>
              <a:fillRect/>
            </a:stretch>
          </p:blipFill>
          <p:spPr>
            <a:xfrm>
              <a:off x="7561687" y="1919943"/>
              <a:ext cx="3172830" cy="1689530"/>
            </a:xfrm>
            <a:prstGeom prst="rect">
              <a:avLst/>
            </a:prstGeom>
          </p:spPr>
        </p:pic>
        <p:pic>
          <p:nvPicPr>
            <p:cNvPr id="13" name="Picture 12" descr="Chart, line chart&#10;&#10;Description automatically generated">
              <a:extLst>
                <a:ext uri="{FF2B5EF4-FFF2-40B4-BE49-F238E27FC236}">
                  <a16:creationId xmlns:a16="http://schemas.microsoft.com/office/drawing/2014/main" id="{7BDBF45D-E5FC-10A1-02ED-C3FBAD46CF03}"/>
                </a:ext>
              </a:extLst>
            </p:cNvPr>
            <p:cNvPicPr>
              <a:picLocks noChangeAspect="1"/>
            </p:cNvPicPr>
            <p:nvPr/>
          </p:nvPicPr>
          <p:blipFill>
            <a:blip r:embed="rId6"/>
            <a:stretch>
              <a:fillRect/>
            </a:stretch>
          </p:blipFill>
          <p:spPr>
            <a:xfrm>
              <a:off x="4047311" y="4085628"/>
              <a:ext cx="3172830" cy="1689530"/>
            </a:xfrm>
            <a:prstGeom prst="rect">
              <a:avLst/>
            </a:prstGeom>
          </p:spPr>
        </p:pic>
      </p:grpSp>
    </p:spTree>
    <p:extLst>
      <p:ext uri="{BB962C8B-B14F-4D97-AF65-F5344CB8AC3E}">
        <p14:creationId xmlns:p14="http://schemas.microsoft.com/office/powerpoint/2010/main" val="1764517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FE7110-94E9-BB7F-334A-8A9A9F3EAB63}"/>
              </a:ext>
            </a:extLst>
          </p:cNvPr>
          <p:cNvSpPr>
            <a:spLocks noGrp="1"/>
          </p:cNvSpPr>
          <p:nvPr>
            <p:ph type="title"/>
          </p:nvPr>
        </p:nvSpPr>
        <p:spPr>
          <a:xfrm>
            <a:off x="562467" y="458849"/>
            <a:ext cx="6388070" cy="565398"/>
          </a:xfrm>
        </p:spPr>
        <p:txBody>
          <a:bodyPr vert="horz" lIns="91440" tIns="45720" rIns="91440" bIns="45720" rtlCol="0" anchor="b">
            <a:normAutofit/>
          </a:bodyPr>
          <a:lstStyle/>
          <a:p>
            <a:pPr algn="ctr"/>
            <a:r>
              <a:rPr lang="en-US" sz="3200" b="1" kern="1200" dirty="0">
                <a:solidFill>
                  <a:srgbClr val="FF0000"/>
                </a:solidFill>
                <a:latin typeface="+mn-lt"/>
                <a:ea typeface="+mj-ea"/>
                <a:cs typeface="+mj-cs"/>
              </a:rPr>
              <a:t>Scenario 2</a:t>
            </a:r>
            <a:r>
              <a:rPr lang="en-US" sz="3200" b="1" kern="1200" dirty="0">
                <a:solidFill>
                  <a:schemeClr val="tx1"/>
                </a:solidFill>
                <a:latin typeface="+mn-lt"/>
                <a:ea typeface="+mj-ea"/>
                <a:cs typeface="+mj-cs"/>
              </a:rPr>
              <a:t>: All hyperprior’s SD to 1</a:t>
            </a:r>
          </a:p>
        </p:txBody>
      </p:sp>
      <p:grpSp>
        <p:nvGrpSpPr>
          <p:cNvPr id="28" name="Group 27">
            <a:extLst>
              <a:ext uri="{FF2B5EF4-FFF2-40B4-BE49-F238E27FC236}">
                <a16:creationId xmlns:a16="http://schemas.microsoft.com/office/drawing/2014/main" id="{8BDA7587-14EC-F669-E63A-A9D95B8F9AD6}"/>
              </a:ext>
            </a:extLst>
          </p:cNvPr>
          <p:cNvGrpSpPr/>
          <p:nvPr/>
        </p:nvGrpSpPr>
        <p:grpSpPr>
          <a:xfrm>
            <a:off x="669772" y="1508337"/>
            <a:ext cx="11045101" cy="4460227"/>
            <a:chOff x="669772" y="1508337"/>
            <a:chExt cx="11045101" cy="4460227"/>
          </a:xfrm>
        </p:grpSpPr>
        <p:grpSp>
          <p:nvGrpSpPr>
            <p:cNvPr id="24" name="Group 23">
              <a:extLst>
                <a:ext uri="{FF2B5EF4-FFF2-40B4-BE49-F238E27FC236}">
                  <a16:creationId xmlns:a16="http://schemas.microsoft.com/office/drawing/2014/main" id="{F1B38627-0CC1-F0EF-A3AD-4588C0EF8710}"/>
                </a:ext>
              </a:extLst>
            </p:cNvPr>
            <p:cNvGrpSpPr/>
            <p:nvPr/>
          </p:nvGrpSpPr>
          <p:grpSpPr>
            <a:xfrm>
              <a:off x="669773" y="1508337"/>
              <a:ext cx="11045100" cy="2007505"/>
              <a:chOff x="669773" y="1508337"/>
              <a:chExt cx="11045100" cy="2007505"/>
            </a:xfrm>
          </p:grpSpPr>
          <p:grpSp>
            <p:nvGrpSpPr>
              <p:cNvPr id="22" name="Group 21">
                <a:extLst>
                  <a:ext uri="{FF2B5EF4-FFF2-40B4-BE49-F238E27FC236}">
                    <a16:creationId xmlns:a16="http://schemas.microsoft.com/office/drawing/2014/main" id="{0CA94A39-F1D5-0DC5-2DDB-1FC14756BBDC}"/>
                  </a:ext>
                </a:extLst>
              </p:cNvPr>
              <p:cNvGrpSpPr/>
              <p:nvPr/>
            </p:nvGrpSpPr>
            <p:grpSpPr>
              <a:xfrm>
                <a:off x="669773" y="1508337"/>
                <a:ext cx="7309502" cy="2007505"/>
                <a:chOff x="651782" y="1500489"/>
                <a:chExt cx="8494344" cy="2259066"/>
              </a:xfrm>
            </p:grpSpPr>
            <p:pic>
              <p:nvPicPr>
                <p:cNvPr id="17" name="Picture 16" descr="Chart, line chart&#10;&#10;Description automatically generated">
                  <a:extLst>
                    <a:ext uri="{FF2B5EF4-FFF2-40B4-BE49-F238E27FC236}">
                      <a16:creationId xmlns:a16="http://schemas.microsoft.com/office/drawing/2014/main" id="{E693E6A2-56E6-7EFD-97E6-CE09739A1A1B}"/>
                    </a:ext>
                  </a:extLst>
                </p:cNvPr>
                <p:cNvPicPr>
                  <a:picLocks noChangeAspect="1"/>
                </p:cNvPicPr>
                <p:nvPr/>
              </p:nvPicPr>
              <p:blipFill>
                <a:blip r:embed="rId2"/>
                <a:stretch>
                  <a:fillRect/>
                </a:stretch>
              </p:blipFill>
              <p:spPr>
                <a:xfrm>
                  <a:off x="4903744" y="1500489"/>
                  <a:ext cx="4242382" cy="2259066"/>
                </a:xfrm>
                <a:prstGeom prst="rect">
                  <a:avLst/>
                </a:prstGeom>
              </p:spPr>
            </p:pic>
            <p:pic>
              <p:nvPicPr>
                <p:cNvPr id="15" name="Picture 14" descr="Chart, line chart&#10;&#10;Description automatically generated">
                  <a:extLst>
                    <a:ext uri="{FF2B5EF4-FFF2-40B4-BE49-F238E27FC236}">
                      <a16:creationId xmlns:a16="http://schemas.microsoft.com/office/drawing/2014/main" id="{A16A2D46-1E7F-5711-E09B-39A02577BFB8}"/>
                    </a:ext>
                  </a:extLst>
                </p:cNvPr>
                <p:cNvPicPr>
                  <a:picLocks noChangeAspect="1"/>
                </p:cNvPicPr>
                <p:nvPr/>
              </p:nvPicPr>
              <p:blipFill>
                <a:blip r:embed="rId3"/>
                <a:stretch>
                  <a:fillRect/>
                </a:stretch>
              </p:blipFill>
              <p:spPr>
                <a:xfrm>
                  <a:off x="651782" y="1502280"/>
                  <a:ext cx="4074724" cy="2169788"/>
                </a:xfrm>
                <a:prstGeom prst="rect">
                  <a:avLst/>
                </a:prstGeom>
              </p:spPr>
            </p:pic>
          </p:grpSp>
          <p:pic>
            <p:nvPicPr>
              <p:cNvPr id="4" name="Picture 3" descr="Chart, line chart&#10;&#10;Description automatically generated">
                <a:extLst>
                  <a:ext uri="{FF2B5EF4-FFF2-40B4-BE49-F238E27FC236}">
                    <a16:creationId xmlns:a16="http://schemas.microsoft.com/office/drawing/2014/main" id="{33619686-8B88-1E3E-29CA-279E464CFBE1}"/>
                  </a:ext>
                </a:extLst>
              </p:cNvPr>
              <p:cNvPicPr>
                <a:picLocks noChangeAspect="1"/>
              </p:cNvPicPr>
              <p:nvPr/>
            </p:nvPicPr>
            <p:blipFill>
              <a:blip r:embed="rId4"/>
              <a:stretch>
                <a:fillRect/>
              </a:stretch>
            </p:blipFill>
            <p:spPr>
              <a:xfrm>
                <a:off x="8017907" y="1509929"/>
                <a:ext cx="3696966" cy="1968632"/>
              </a:xfrm>
              <a:prstGeom prst="rect">
                <a:avLst/>
              </a:prstGeom>
            </p:spPr>
          </p:pic>
        </p:grpSp>
        <p:pic>
          <p:nvPicPr>
            <p:cNvPr id="20" name="Picture 19" descr="Chart, line chart&#10;&#10;Description automatically generated">
              <a:extLst>
                <a:ext uri="{FF2B5EF4-FFF2-40B4-BE49-F238E27FC236}">
                  <a16:creationId xmlns:a16="http://schemas.microsoft.com/office/drawing/2014/main" id="{D7C468FB-CCAB-9D32-2242-ED4632518CCB}"/>
                </a:ext>
              </a:extLst>
            </p:cNvPr>
            <p:cNvPicPr>
              <a:picLocks noChangeAspect="1"/>
            </p:cNvPicPr>
            <p:nvPr/>
          </p:nvPicPr>
          <p:blipFill>
            <a:blip r:embed="rId5"/>
            <a:stretch>
              <a:fillRect/>
            </a:stretch>
          </p:blipFill>
          <p:spPr>
            <a:xfrm>
              <a:off x="4282310" y="3999932"/>
              <a:ext cx="3696965" cy="1968632"/>
            </a:xfrm>
            <a:prstGeom prst="rect">
              <a:avLst/>
            </a:prstGeom>
          </p:spPr>
        </p:pic>
        <p:pic>
          <p:nvPicPr>
            <p:cNvPr id="27" name="Picture 26" descr="Chart, line chart&#10;&#10;Description automatically generated">
              <a:extLst>
                <a:ext uri="{FF2B5EF4-FFF2-40B4-BE49-F238E27FC236}">
                  <a16:creationId xmlns:a16="http://schemas.microsoft.com/office/drawing/2014/main" id="{9F4B0480-2592-6866-590D-F6A497617961}"/>
                </a:ext>
              </a:extLst>
            </p:cNvPr>
            <p:cNvPicPr>
              <a:picLocks noChangeAspect="1"/>
            </p:cNvPicPr>
            <p:nvPr/>
          </p:nvPicPr>
          <p:blipFill>
            <a:blip r:embed="rId6"/>
            <a:stretch>
              <a:fillRect/>
            </a:stretch>
          </p:blipFill>
          <p:spPr>
            <a:xfrm>
              <a:off x="669772" y="4034527"/>
              <a:ext cx="3506357" cy="1871720"/>
            </a:xfrm>
            <a:prstGeom prst="rect">
              <a:avLst/>
            </a:prstGeom>
          </p:spPr>
        </p:pic>
      </p:grpSp>
    </p:spTree>
    <p:extLst>
      <p:ext uri="{BB962C8B-B14F-4D97-AF65-F5344CB8AC3E}">
        <p14:creationId xmlns:p14="http://schemas.microsoft.com/office/powerpoint/2010/main" val="1739929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FC92951-6DEE-1338-F96E-BDEDA81DC080}"/>
              </a:ext>
            </a:extLst>
          </p:cNvPr>
          <p:cNvGrpSpPr/>
          <p:nvPr/>
        </p:nvGrpSpPr>
        <p:grpSpPr>
          <a:xfrm>
            <a:off x="705675" y="1859036"/>
            <a:ext cx="11015361" cy="3905194"/>
            <a:chOff x="739129" y="1680617"/>
            <a:chExt cx="11015361" cy="3905194"/>
          </a:xfrm>
        </p:grpSpPr>
        <p:pic>
          <p:nvPicPr>
            <p:cNvPr id="11" name="Picture 10" descr="Chart, line chart&#10;&#10;Description automatically generated">
              <a:extLst>
                <a:ext uri="{FF2B5EF4-FFF2-40B4-BE49-F238E27FC236}">
                  <a16:creationId xmlns:a16="http://schemas.microsoft.com/office/drawing/2014/main" id="{F9738945-6A37-2302-8499-7686D43BF8D1}"/>
                </a:ext>
              </a:extLst>
            </p:cNvPr>
            <p:cNvPicPr>
              <a:picLocks noChangeAspect="1"/>
            </p:cNvPicPr>
            <p:nvPr/>
          </p:nvPicPr>
          <p:blipFill>
            <a:blip r:embed="rId2"/>
            <a:stretch>
              <a:fillRect/>
            </a:stretch>
          </p:blipFill>
          <p:spPr>
            <a:xfrm>
              <a:off x="8320524" y="1680618"/>
              <a:ext cx="3433966" cy="1799136"/>
            </a:xfrm>
            <a:prstGeom prst="rect">
              <a:avLst/>
            </a:prstGeom>
          </p:spPr>
        </p:pic>
        <p:pic>
          <p:nvPicPr>
            <p:cNvPr id="15" name="Picture 14" descr="Chart, line chart&#10;&#10;Description automatically generated">
              <a:extLst>
                <a:ext uri="{FF2B5EF4-FFF2-40B4-BE49-F238E27FC236}">
                  <a16:creationId xmlns:a16="http://schemas.microsoft.com/office/drawing/2014/main" id="{04C6E6F2-D9A0-48AB-4F85-10D12EC8BEEF}"/>
                </a:ext>
              </a:extLst>
            </p:cNvPr>
            <p:cNvPicPr>
              <a:picLocks noChangeAspect="1"/>
            </p:cNvPicPr>
            <p:nvPr/>
          </p:nvPicPr>
          <p:blipFill>
            <a:blip r:embed="rId3"/>
            <a:stretch>
              <a:fillRect/>
            </a:stretch>
          </p:blipFill>
          <p:spPr>
            <a:xfrm>
              <a:off x="4601562" y="3784092"/>
              <a:ext cx="3438896" cy="1801719"/>
            </a:xfrm>
            <a:prstGeom prst="rect">
              <a:avLst/>
            </a:prstGeom>
          </p:spPr>
        </p:pic>
        <p:pic>
          <p:nvPicPr>
            <p:cNvPr id="19" name="Picture 18" descr="Chart, line chart&#10;&#10;Description automatically generated">
              <a:extLst>
                <a:ext uri="{FF2B5EF4-FFF2-40B4-BE49-F238E27FC236}">
                  <a16:creationId xmlns:a16="http://schemas.microsoft.com/office/drawing/2014/main" id="{3B92FD13-DF3A-85C6-1863-D3DFB3F038C6}"/>
                </a:ext>
              </a:extLst>
            </p:cNvPr>
            <p:cNvPicPr>
              <a:picLocks noChangeAspect="1"/>
            </p:cNvPicPr>
            <p:nvPr/>
          </p:nvPicPr>
          <p:blipFill>
            <a:blip r:embed="rId4"/>
            <a:stretch>
              <a:fillRect/>
            </a:stretch>
          </p:blipFill>
          <p:spPr>
            <a:xfrm>
              <a:off x="4601562" y="1680617"/>
              <a:ext cx="3438896" cy="1799136"/>
            </a:xfrm>
            <a:prstGeom prst="rect">
              <a:avLst/>
            </a:prstGeom>
          </p:spPr>
        </p:pic>
        <p:pic>
          <p:nvPicPr>
            <p:cNvPr id="13" name="Picture 12" descr="Chart, line chart&#10;&#10;Description automatically generated">
              <a:extLst>
                <a:ext uri="{FF2B5EF4-FFF2-40B4-BE49-F238E27FC236}">
                  <a16:creationId xmlns:a16="http://schemas.microsoft.com/office/drawing/2014/main" id="{0D6827A5-564F-77AD-76F5-91A489AB64C8}"/>
                </a:ext>
              </a:extLst>
            </p:cNvPr>
            <p:cNvPicPr>
              <a:picLocks noChangeAspect="1"/>
            </p:cNvPicPr>
            <p:nvPr/>
          </p:nvPicPr>
          <p:blipFill>
            <a:blip r:embed="rId5"/>
            <a:stretch>
              <a:fillRect/>
            </a:stretch>
          </p:blipFill>
          <p:spPr>
            <a:xfrm>
              <a:off x="739129" y="1680617"/>
              <a:ext cx="3412415" cy="1799137"/>
            </a:xfrm>
            <a:prstGeom prst="rect">
              <a:avLst/>
            </a:prstGeom>
          </p:spPr>
        </p:pic>
        <p:pic>
          <p:nvPicPr>
            <p:cNvPr id="17" name="Picture 16" descr="Chart, line chart&#10;&#10;Description automatically generated">
              <a:extLst>
                <a:ext uri="{FF2B5EF4-FFF2-40B4-BE49-F238E27FC236}">
                  <a16:creationId xmlns:a16="http://schemas.microsoft.com/office/drawing/2014/main" id="{5E0760E7-19DB-20CD-CC91-32A2060E1489}"/>
                </a:ext>
              </a:extLst>
            </p:cNvPr>
            <p:cNvPicPr>
              <a:picLocks noChangeAspect="1"/>
            </p:cNvPicPr>
            <p:nvPr/>
          </p:nvPicPr>
          <p:blipFill>
            <a:blip r:embed="rId6"/>
            <a:stretch>
              <a:fillRect/>
            </a:stretch>
          </p:blipFill>
          <p:spPr>
            <a:xfrm>
              <a:off x="739129" y="3784092"/>
              <a:ext cx="3412417" cy="1799137"/>
            </a:xfrm>
            <a:prstGeom prst="rect">
              <a:avLst/>
            </a:prstGeom>
          </p:spPr>
        </p:pic>
      </p:grpSp>
      <p:sp>
        <p:nvSpPr>
          <p:cNvPr id="2" name="Title 1">
            <a:extLst>
              <a:ext uri="{FF2B5EF4-FFF2-40B4-BE49-F238E27FC236}">
                <a16:creationId xmlns:a16="http://schemas.microsoft.com/office/drawing/2014/main" id="{48CC7AA3-53C6-1C75-F10C-55ED6414789E}"/>
              </a:ext>
            </a:extLst>
          </p:cNvPr>
          <p:cNvSpPr>
            <a:spLocks noGrp="1"/>
          </p:cNvSpPr>
          <p:nvPr>
            <p:ph type="title"/>
          </p:nvPr>
        </p:nvSpPr>
        <p:spPr>
          <a:xfrm>
            <a:off x="816827" y="263815"/>
            <a:ext cx="10558346" cy="1008374"/>
          </a:xfrm>
        </p:spPr>
        <p:txBody>
          <a:bodyPr vert="horz" lIns="91440" tIns="45720" rIns="91440" bIns="45720" rtlCol="0" anchor="ctr">
            <a:normAutofit/>
          </a:bodyPr>
          <a:lstStyle/>
          <a:p>
            <a:r>
              <a:rPr lang="en-US" sz="3200" b="1" kern="1200" dirty="0">
                <a:solidFill>
                  <a:schemeClr val="tx1"/>
                </a:solidFill>
                <a:latin typeface="+mn-lt"/>
                <a:ea typeface="+mj-ea"/>
                <a:cs typeface="+mj-cs"/>
              </a:rPr>
              <a:t>Scenario 3: All (hyper)prior’s SD to 1 and Gamma prior’s mode on the true precision</a:t>
            </a:r>
            <a:endParaRPr lang="en-US" sz="3200" kern="1200" dirty="0">
              <a:solidFill>
                <a:schemeClr val="tx1"/>
              </a:solidFill>
              <a:latin typeface="+mn-lt"/>
              <a:ea typeface="+mj-ea"/>
              <a:cs typeface="+mj-cs"/>
            </a:endParaRPr>
          </a:p>
        </p:txBody>
      </p:sp>
    </p:spTree>
    <p:extLst>
      <p:ext uri="{BB962C8B-B14F-4D97-AF65-F5344CB8AC3E}">
        <p14:creationId xmlns:p14="http://schemas.microsoft.com/office/powerpoint/2010/main" val="732676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AA69722-5430-2AF3-AC9C-9AE7E53C7D9F}"/>
              </a:ext>
            </a:extLst>
          </p:cNvPr>
          <p:cNvGrpSpPr/>
          <p:nvPr/>
        </p:nvGrpSpPr>
        <p:grpSpPr>
          <a:xfrm>
            <a:off x="756231" y="1833974"/>
            <a:ext cx="10869457" cy="4135822"/>
            <a:chOff x="756231" y="1833974"/>
            <a:chExt cx="10869457" cy="4135822"/>
          </a:xfrm>
        </p:grpSpPr>
        <p:pic>
          <p:nvPicPr>
            <p:cNvPr id="5" name="Picture 4" descr="Chart, line chart&#10;&#10;Description automatically generated">
              <a:extLst>
                <a:ext uri="{FF2B5EF4-FFF2-40B4-BE49-F238E27FC236}">
                  <a16:creationId xmlns:a16="http://schemas.microsoft.com/office/drawing/2014/main" id="{CB994F15-2EF9-097C-8076-D8D62E4D41F6}"/>
                </a:ext>
              </a:extLst>
            </p:cNvPr>
            <p:cNvPicPr>
              <a:picLocks noChangeAspect="1"/>
            </p:cNvPicPr>
            <p:nvPr/>
          </p:nvPicPr>
          <p:blipFill>
            <a:blip r:embed="rId2"/>
            <a:stretch>
              <a:fillRect/>
            </a:stretch>
          </p:blipFill>
          <p:spPr>
            <a:xfrm>
              <a:off x="8123339" y="1833974"/>
              <a:ext cx="3502349" cy="1834963"/>
            </a:xfrm>
            <a:prstGeom prst="rect">
              <a:avLst/>
            </a:prstGeom>
          </p:spPr>
        </p:pic>
        <p:pic>
          <p:nvPicPr>
            <p:cNvPr id="9" name="Picture 8" descr="Chart, line chart&#10;&#10;Description automatically generated">
              <a:extLst>
                <a:ext uri="{FF2B5EF4-FFF2-40B4-BE49-F238E27FC236}">
                  <a16:creationId xmlns:a16="http://schemas.microsoft.com/office/drawing/2014/main" id="{F41637F2-DD9A-3AE7-9943-1233B55B0C6A}"/>
                </a:ext>
              </a:extLst>
            </p:cNvPr>
            <p:cNvPicPr>
              <a:picLocks noChangeAspect="1"/>
            </p:cNvPicPr>
            <p:nvPr/>
          </p:nvPicPr>
          <p:blipFill>
            <a:blip r:embed="rId3"/>
            <a:stretch>
              <a:fillRect/>
            </a:stretch>
          </p:blipFill>
          <p:spPr>
            <a:xfrm>
              <a:off x="4436403" y="4139430"/>
              <a:ext cx="3493573" cy="1830366"/>
            </a:xfrm>
            <a:prstGeom prst="rect">
              <a:avLst/>
            </a:prstGeom>
          </p:spPr>
        </p:pic>
        <p:pic>
          <p:nvPicPr>
            <p:cNvPr id="13" name="Picture 12" descr="Chart&#10;&#10;Description automatically generated">
              <a:extLst>
                <a:ext uri="{FF2B5EF4-FFF2-40B4-BE49-F238E27FC236}">
                  <a16:creationId xmlns:a16="http://schemas.microsoft.com/office/drawing/2014/main" id="{FD51D851-E0A2-B106-B781-2A8443BF7D83}"/>
                </a:ext>
              </a:extLst>
            </p:cNvPr>
            <p:cNvPicPr>
              <a:picLocks noChangeAspect="1"/>
            </p:cNvPicPr>
            <p:nvPr/>
          </p:nvPicPr>
          <p:blipFill>
            <a:blip r:embed="rId4"/>
            <a:stretch>
              <a:fillRect/>
            </a:stretch>
          </p:blipFill>
          <p:spPr>
            <a:xfrm>
              <a:off x="756231" y="4139430"/>
              <a:ext cx="3486228" cy="1823899"/>
            </a:xfrm>
            <a:prstGeom prst="rect">
              <a:avLst/>
            </a:prstGeom>
          </p:spPr>
        </p:pic>
        <p:pic>
          <p:nvPicPr>
            <p:cNvPr id="7" name="Picture 6" descr="Chart, line chart&#10;&#10;Description automatically generated">
              <a:extLst>
                <a:ext uri="{FF2B5EF4-FFF2-40B4-BE49-F238E27FC236}">
                  <a16:creationId xmlns:a16="http://schemas.microsoft.com/office/drawing/2014/main" id="{1439718A-54DB-9705-B45C-1DB098999EC8}"/>
                </a:ext>
              </a:extLst>
            </p:cNvPr>
            <p:cNvPicPr>
              <a:picLocks noChangeAspect="1"/>
            </p:cNvPicPr>
            <p:nvPr/>
          </p:nvPicPr>
          <p:blipFill>
            <a:blip r:embed="rId5"/>
            <a:stretch>
              <a:fillRect/>
            </a:stretch>
          </p:blipFill>
          <p:spPr>
            <a:xfrm>
              <a:off x="756231" y="1834428"/>
              <a:ext cx="3481232" cy="1835419"/>
            </a:xfrm>
            <a:prstGeom prst="rect">
              <a:avLst/>
            </a:prstGeom>
          </p:spPr>
        </p:pic>
        <p:pic>
          <p:nvPicPr>
            <p:cNvPr id="11" name="Picture 10" descr="Chart, line chart&#10;&#10;Description automatically generated">
              <a:extLst>
                <a:ext uri="{FF2B5EF4-FFF2-40B4-BE49-F238E27FC236}">
                  <a16:creationId xmlns:a16="http://schemas.microsoft.com/office/drawing/2014/main" id="{D411C57B-295B-0BC3-23DD-0634644C4317}"/>
                </a:ext>
              </a:extLst>
            </p:cNvPr>
            <p:cNvPicPr>
              <a:picLocks noChangeAspect="1"/>
            </p:cNvPicPr>
            <p:nvPr/>
          </p:nvPicPr>
          <p:blipFill>
            <a:blip r:embed="rId6"/>
            <a:stretch>
              <a:fillRect/>
            </a:stretch>
          </p:blipFill>
          <p:spPr>
            <a:xfrm>
              <a:off x="4436403" y="1833974"/>
              <a:ext cx="3480367" cy="1834963"/>
            </a:xfrm>
            <a:prstGeom prst="rect">
              <a:avLst/>
            </a:prstGeom>
          </p:spPr>
        </p:pic>
      </p:grpSp>
      <p:sp>
        <p:nvSpPr>
          <p:cNvPr id="2" name="Title 1">
            <a:extLst>
              <a:ext uri="{FF2B5EF4-FFF2-40B4-BE49-F238E27FC236}">
                <a16:creationId xmlns:a16="http://schemas.microsoft.com/office/drawing/2014/main" id="{CF161C60-B300-0872-075C-5C83D5F640B9}"/>
              </a:ext>
            </a:extLst>
          </p:cNvPr>
          <p:cNvSpPr>
            <a:spLocks noGrp="1"/>
          </p:cNvSpPr>
          <p:nvPr>
            <p:ph type="title"/>
          </p:nvPr>
        </p:nvSpPr>
        <p:spPr>
          <a:xfrm>
            <a:off x="756231" y="283019"/>
            <a:ext cx="10515600" cy="911069"/>
          </a:xfrm>
        </p:spPr>
        <p:txBody>
          <a:bodyPr vert="horz" lIns="91440" tIns="45720" rIns="91440" bIns="45720" rtlCol="0" anchor="ctr">
            <a:noAutofit/>
          </a:bodyPr>
          <a:lstStyle/>
          <a:p>
            <a:br>
              <a:rPr lang="en-US" sz="2800" b="1" kern="1200" dirty="0">
                <a:solidFill>
                  <a:schemeClr val="tx1"/>
                </a:solidFill>
                <a:latin typeface="+mn-lt"/>
                <a:ea typeface="+mj-ea"/>
                <a:cs typeface="+mj-cs"/>
              </a:rPr>
            </a:br>
            <a:r>
              <a:rPr lang="en-US" sz="2800" b="1" kern="1200" dirty="0">
                <a:solidFill>
                  <a:schemeClr val="tx1"/>
                </a:solidFill>
                <a:latin typeface="+mn-lt"/>
                <a:ea typeface="+mj-ea"/>
                <a:cs typeface="+mj-cs"/>
              </a:rPr>
              <a:t>Scenario 4: All normal priors’ SD to 1 and Gamma prior’s mode on the true precision, enlarge logit-lambda’s normal prior’s SD to 2 </a:t>
            </a:r>
            <a:br>
              <a:rPr lang="en-US" sz="2800" b="1" kern="1200" dirty="0">
                <a:solidFill>
                  <a:schemeClr val="tx1"/>
                </a:solidFill>
                <a:latin typeface="+mn-lt"/>
                <a:ea typeface="+mj-ea"/>
                <a:cs typeface="+mj-cs"/>
              </a:rPr>
            </a:br>
            <a:endParaRPr lang="en-US" sz="2800" kern="1200" dirty="0">
              <a:solidFill>
                <a:schemeClr val="tx1"/>
              </a:solidFill>
              <a:latin typeface="+mn-lt"/>
              <a:ea typeface="+mj-ea"/>
              <a:cs typeface="+mj-cs"/>
            </a:endParaRPr>
          </a:p>
        </p:txBody>
      </p:sp>
    </p:spTree>
    <p:extLst>
      <p:ext uri="{BB962C8B-B14F-4D97-AF65-F5344CB8AC3E}">
        <p14:creationId xmlns:p14="http://schemas.microsoft.com/office/powerpoint/2010/main" val="981394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C31F-FA6C-2A0A-12B1-2292C06E508A}"/>
              </a:ext>
            </a:extLst>
          </p:cNvPr>
          <p:cNvSpPr>
            <a:spLocks noGrp="1"/>
          </p:cNvSpPr>
          <p:nvPr>
            <p:ph type="title"/>
          </p:nvPr>
        </p:nvSpPr>
        <p:spPr>
          <a:xfrm>
            <a:off x="727854" y="350459"/>
            <a:ext cx="5672328" cy="540131"/>
          </a:xfrm>
        </p:spPr>
        <p:txBody>
          <a:bodyPr>
            <a:normAutofit/>
          </a:bodyPr>
          <a:lstStyle/>
          <a:p>
            <a:r>
              <a:rPr lang="en-US" sz="2800" b="1" dirty="0" err="1">
                <a:latin typeface="+mn-lt"/>
              </a:rPr>
              <a:t>Matérn</a:t>
            </a:r>
            <a:r>
              <a:rPr lang="en-US" sz="2800" b="1" dirty="0">
                <a:latin typeface="+mn-lt"/>
              </a:rPr>
              <a:t> Field Covariance Parameters</a:t>
            </a:r>
          </a:p>
        </p:txBody>
      </p:sp>
      <p:grpSp>
        <p:nvGrpSpPr>
          <p:cNvPr id="9" name="Group 8">
            <a:extLst>
              <a:ext uri="{FF2B5EF4-FFF2-40B4-BE49-F238E27FC236}">
                <a16:creationId xmlns:a16="http://schemas.microsoft.com/office/drawing/2014/main" id="{03406D24-70DB-8ECE-42EB-8BF120944ED4}"/>
              </a:ext>
            </a:extLst>
          </p:cNvPr>
          <p:cNvGrpSpPr/>
          <p:nvPr/>
        </p:nvGrpSpPr>
        <p:grpSpPr>
          <a:xfrm>
            <a:off x="618744" y="1356934"/>
            <a:ext cx="5247966" cy="1825178"/>
            <a:chOff x="735076" y="1114750"/>
            <a:chExt cx="5287732" cy="1783902"/>
          </a:xfrm>
        </p:grpSpPr>
        <p:sp>
          <p:nvSpPr>
            <p:cNvPr id="4" name="TextBox 3">
              <a:extLst>
                <a:ext uri="{FF2B5EF4-FFF2-40B4-BE49-F238E27FC236}">
                  <a16:creationId xmlns:a16="http://schemas.microsoft.com/office/drawing/2014/main" id="{9535D137-3A93-DE3B-D7AF-6D63B76C3C6A}"/>
                </a:ext>
              </a:extLst>
            </p:cNvPr>
            <p:cNvSpPr txBox="1"/>
            <p:nvPr/>
          </p:nvSpPr>
          <p:spPr>
            <a:xfrm>
              <a:off x="838200" y="1114750"/>
              <a:ext cx="828090" cy="262215"/>
            </a:xfrm>
            <a:prstGeom prst="rect">
              <a:avLst/>
            </a:prstGeom>
            <a:noFill/>
          </p:spPr>
          <p:txBody>
            <a:bodyPr wrap="square" rtlCol="0">
              <a:spAutoFit/>
            </a:bodyPr>
            <a:lstStyle/>
            <a:p>
              <a:r>
                <a:rPr lang="en-US" sz="1200" b="1" dirty="0"/>
                <a:t>Baseline</a:t>
              </a:r>
            </a:p>
          </p:txBody>
        </p:sp>
        <p:pic>
          <p:nvPicPr>
            <p:cNvPr id="6" name="Picture 5" descr="Chart, line chart&#10;&#10;Description automatically generated">
              <a:extLst>
                <a:ext uri="{FF2B5EF4-FFF2-40B4-BE49-F238E27FC236}">
                  <a16:creationId xmlns:a16="http://schemas.microsoft.com/office/drawing/2014/main" id="{9B4A8498-FFBD-306E-973D-A04A312D2A20}"/>
                </a:ext>
              </a:extLst>
            </p:cNvPr>
            <p:cNvPicPr>
              <a:picLocks noChangeAspect="1"/>
            </p:cNvPicPr>
            <p:nvPr/>
          </p:nvPicPr>
          <p:blipFill>
            <a:blip r:embed="rId2"/>
            <a:stretch>
              <a:fillRect/>
            </a:stretch>
          </p:blipFill>
          <p:spPr>
            <a:xfrm>
              <a:off x="735076" y="1514860"/>
              <a:ext cx="2592304" cy="1383792"/>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7EC87717-6E99-B124-7514-E418057E301F}"/>
                </a:ext>
              </a:extLst>
            </p:cNvPr>
            <p:cNvPicPr>
              <a:picLocks noChangeAspect="1"/>
            </p:cNvPicPr>
            <p:nvPr/>
          </p:nvPicPr>
          <p:blipFill>
            <a:blip r:embed="rId3"/>
            <a:stretch>
              <a:fillRect/>
            </a:stretch>
          </p:blipFill>
          <p:spPr>
            <a:xfrm>
              <a:off x="3430504" y="1514860"/>
              <a:ext cx="2592304" cy="1383792"/>
            </a:xfrm>
            <a:prstGeom prst="rect">
              <a:avLst/>
            </a:prstGeom>
          </p:spPr>
        </p:pic>
      </p:grpSp>
      <p:grpSp>
        <p:nvGrpSpPr>
          <p:cNvPr id="16" name="Group 15">
            <a:extLst>
              <a:ext uri="{FF2B5EF4-FFF2-40B4-BE49-F238E27FC236}">
                <a16:creationId xmlns:a16="http://schemas.microsoft.com/office/drawing/2014/main" id="{A761791D-B135-BC4E-7ED5-C921740B9797}"/>
              </a:ext>
            </a:extLst>
          </p:cNvPr>
          <p:cNvGrpSpPr/>
          <p:nvPr/>
        </p:nvGrpSpPr>
        <p:grpSpPr>
          <a:xfrm>
            <a:off x="6170073" y="1242339"/>
            <a:ext cx="5660752" cy="1939773"/>
            <a:chOff x="5336048" y="1237634"/>
            <a:chExt cx="5387432" cy="1816461"/>
          </a:xfrm>
        </p:grpSpPr>
        <p:sp>
          <p:nvSpPr>
            <p:cNvPr id="10" name="TextBox 9">
              <a:extLst>
                <a:ext uri="{FF2B5EF4-FFF2-40B4-BE49-F238E27FC236}">
                  <a16:creationId xmlns:a16="http://schemas.microsoft.com/office/drawing/2014/main" id="{B28210DC-32C7-D313-83AA-4377153BBA6C}"/>
                </a:ext>
              </a:extLst>
            </p:cNvPr>
            <p:cNvSpPr txBox="1"/>
            <p:nvPr/>
          </p:nvSpPr>
          <p:spPr>
            <a:xfrm>
              <a:off x="5336048" y="1237634"/>
              <a:ext cx="4045523" cy="276999"/>
            </a:xfrm>
            <a:prstGeom prst="rect">
              <a:avLst/>
            </a:prstGeom>
            <a:noFill/>
          </p:spPr>
          <p:txBody>
            <a:bodyPr wrap="square" rtlCol="0">
              <a:spAutoFit/>
            </a:bodyPr>
            <a:lstStyle/>
            <a:p>
              <a:r>
                <a:rPr lang="en-US" sz="1200" b="1" dirty="0"/>
                <a:t>Scenario 1: All SD to 1 except precision’s Gamma prior</a:t>
              </a:r>
            </a:p>
          </p:txBody>
        </p:sp>
        <p:grpSp>
          <p:nvGrpSpPr>
            <p:cNvPr id="15" name="Group 14">
              <a:extLst>
                <a:ext uri="{FF2B5EF4-FFF2-40B4-BE49-F238E27FC236}">
                  <a16:creationId xmlns:a16="http://schemas.microsoft.com/office/drawing/2014/main" id="{ACFE0AB8-A7DF-E8AD-29E2-FB595B19DF99}"/>
                </a:ext>
              </a:extLst>
            </p:cNvPr>
            <p:cNvGrpSpPr/>
            <p:nvPr/>
          </p:nvGrpSpPr>
          <p:grpSpPr>
            <a:xfrm>
              <a:off x="5336048" y="1641934"/>
              <a:ext cx="5387432" cy="1412161"/>
              <a:chOff x="5336048" y="1641934"/>
              <a:chExt cx="5387432" cy="1412161"/>
            </a:xfrm>
          </p:grpSpPr>
          <p:pic>
            <p:nvPicPr>
              <p:cNvPr id="12" name="Picture 11" descr="Chart, line chart&#10;&#10;Description automatically generated">
                <a:extLst>
                  <a:ext uri="{FF2B5EF4-FFF2-40B4-BE49-F238E27FC236}">
                    <a16:creationId xmlns:a16="http://schemas.microsoft.com/office/drawing/2014/main" id="{148480E6-2F39-0CB1-DCA9-995CDF670114}"/>
                  </a:ext>
                </a:extLst>
              </p:cNvPr>
              <p:cNvPicPr>
                <a:picLocks noChangeAspect="1"/>
              </p:cNvPicPr>
              <p:nvPr/>
            </p:nvPicPr>
            <p:blipFill>
              <a:blip r:embed="rId4"/>
              <a:stretch>
                <a:fillRect/>
              </a:stretch>
            </p:blipFill>
            <p:spPr>
              <a:xfrm>
                <a:off x="5336048" y="1641934"/>
                <a:ext cx="2645448" cy="1412161"/>
              </a:xfrm>
              <a:prstGeom prst="rect">
                <a:avLst/>
              </a:prstGeom>
            </p:spPr>
          </p:pic>
          <p:pic>
            <p:nvPicPr>
              <p:cNvPr id="14" name="Picture 13" descr="Chart, line chart&#10;&#10;Description automatically generated">
                <a:extLst>
                  <a:ext uri="{FF2B5EF4-FFF2-40B4-BE49-F238E27FC236}">
                    <a16:creationId xmlns:a16="http://schemas.microsoft.com/office/drawing/2014/main" id="{76E825DE-883B-6B6A-763E-B34678674EC1}"/>
                  </a:ext>
                </a:extLst>
              </p:cNvPr>
              <p:cNvPicPr>
                <a:picLocks noChangeAspect="1"/>
              </p:cNvPicPr>
              <p:nvPr/>
            </p:nvPicPr>
            <p:blipFill>
              <a:blip r:embed="rId5"/>
              <a:stretch>
                <a:fillRect/>
              </a:stretch>
            </p:blipFill>
            <p:spPr>
              <a:xfrm>
                <a:off x="8078032" y="1641934"/>
                <a:ext cx="2645448" cy="1412161"/>
              </a:xfrm>
              <a:prstGeom prst="rect">
                <a:avLst/>
              </a:prstGeom>
            </p:spPr>
          </p:pic>
        </p:grpSp>
      </p:grpSp>
      <p:grpSp>
        <p:nvGrpSpPr>
          <p:cNvPr id="23" name="Group 22">
            <a:extLst>
              <a:ext uri="{FF2B5EF4-FFF2-40B4-BE49-F238E27FC236}">
                <a16:creationId xmlns:a16="http://schemas.microsoft.com/office/drawing/2014/main" id="{F899A6E5-389D-CC95-EE8F-0CAEEC9F13FF}"/>
              </a:ext>
            </a:extLst>
          </p:cNvPr>
          <p:cNvGrpSpPr/>
          <p:nvPr/>
        </p:nvGrpSpPr>
        <p:grpSpPr>
          <a:xfrm>
            <a:off x="721092" y="4188587"/>
            <a:ext cx="5247966" cy="1787065"/>
            <a:chOff x="238434" y="3429000"/>
            <a:chExt cx="5148739" cy="1749123"/>
          </a:xfrm>
        </p:grpSpPr>
        <p:sp>
          <p:nvSpPr>
            <p:cNvPr id="17" name="TextBox 16">
              <a:extLst>
                <a:ext uri="{FF2B5EF4-FFF2-40B4-BE49-F238E27FC236}">
                  <a16:creationId xmlns:a16="http://schemas.microsoft.com/office/drawing/2014/main" id="{9D7AFB63-8B7E-5093-60B0-4C7C3097317B}"/>
                </a:ext>
              </a:extLst>
            </p:cNvPr>
            <p:cNvSpPr txBox="1"/>
            <p:nvPr/>
          </p:nvSpPr>
          <p:spPr>
            <a:xfrm>
              <a:off x="386096" y="3429000"/>
              <a:ext cx="1582613" cy="276999"/>
            </a:xfrm>
            <a:prstGeom prst="rect">
              <a:avLst/>
            </a:prstGeom>
            <a:noFill/>
          </p:spPr>
          <p:txBody>
            <a:bodyPr wrap="none" rtlCol="0">
              <a:spAutoFit/>
            </a:bodyPr>
            <a:lstStyle/>
            <a:p>
              <a:r>
                <a:rPr lang="en-US" sz="1200" b="1" dirty="0"/>
                <a:t>Scenario 2: All SD to 1</a:t>
              </a:r>
            </a:p>
          </p:txBody>
        </p:sp>
        <p:grpSp>
          <p:nvGrpSpPr>
            <p:cNvPr id="22" name="Group 21">
              <a:extLst>
                <a:ext uri="{FF2B5EF4-FFF2-40B4-BE49-F238E27FC236}">
                  <a16:creationId xmlns:a16="http://schemas.microsoft.com/office/drawing/2014/main" id="{304FD4F9-7D6B-BA39-19B1-E20804053577}"/>
                </a:ext>
              </a:extLst>
            </p:cNvPr>
            <p:cNvGrpSpPr/>
            <p:nvPr/>
          </p:nvGrpSpPr>
          <p:grpSpPr>
            <a:xfrm>
              <a:off x="238434" y="3803904"/>
              <a:ext cx="5148739" cy="1374219"/>
              <a:chOff x="238434" y="3803904"/>
              <a:chExt cx="5148739" cy="1374219"/>
            </a:xfrm>
          </p:grpSpPr>
          <p:pic>
            <p:nvPicPr>
              <p:cNvPr id="19" name="Picture 18" descr="Chart, line chart&#10;&#10;Description automatically generated">
                <a:extLst>
                  <a:ext uri="{FF2B5EF4-FFF2-40B4-BE49-F238E27FC236}">
                    <a16:creationId xmlns:a16="http://schemas.microsoft.com/office/drawing/2014/main" id="{4BEC5187-C295-C29A-5628-D6190C3D4D52}"/>
                  </a:ext>
                </a:extLst>
              </p:cNvPr>
              <p:cNvPicPr>
                <a:picLocks noChangeAspect="1"/>
              </p:cNvPicPr>
              <p:nvPr/>
            </p:nvPicPr>
            <p:blipFill>
              <a:blip r:embed="rId4"/>
              <a:stretch>
                <a:fillRect/>
              </a:stretch>
            </p:blipFill>
            <p:spPr>
              <a:xfrm>
                <a:off x="238434" y="3803904"/>
                <a:ext cx="2574369" cy="1374219"/>
              </a:xfrm>
              <a:prstGeom prst="rect">
                <a:avLst/>
              </a:prstGeom>
            </p:spPr>
          </p:pic>
          <p:pic>
            <p:nvPicPr>
              <p:cNvPr id="21" name="Picture 20" descr="Chart, line chart&#10;&#10;Description automatically generated">
                <a:extLst>
                  <a:ext uri="{FF2B5EF4-FFF2-40B4-BE49-F238E27FC236}">
                    <a16:creationId xmlns:a16="http://schemas.microsoft.com/office/drawing/2014/main" id="{03CBAEEC-46D9-93D9-3F40-947D9B5187F3}"/>
                  </a:ext>
                </a:extLst>
              </p:cNvPr>
              <p:cNvPicPr>
                <a:picLocks noChangeAspect="1"/>
              </p:cNvPicPr>
              <p:nvPr/>
            </p:nvPicPr>
            <p:blipFill>
              <a:blip r:embed="rId5"/>
              <a:stretch>
                <a:fillRect/>
              </a:stretch>
            </p:blipFill>
            <p:spPr>
              <a:xfrm>
                <a:off x="2812804" y="3803905"/>
                <a:ext cx="2574369" cy="1374218"/>
              </a:xfrm>
              <a:prstGeom prst="rect">
                <a:avLst/>
              </a:prstGeom>
            </p:spPr>
          </p:pic>
        </p:grpSp>
      </p:grpSp>
      <p:grpSp>
        <p:nvGrpSpPr>
          <p:cNvPr id="30" name="Group 29">
            <a:extLst>
              <a:ext uri="{FF2B5EF4-FFF2-40B4-BE49-F238E27FC236}">
                <a16:creationId xmlns:a16="http://schemas.microsoft.com/office/drawing/2014/main" id="{1B87203F-000B-6747-A768-0E4065894B10}"/>
              </a:ext>
            </a:extLst>
          </p:cNvPr>
          <p:cNvGrpSpPr/>
          <p:nvPr/>
        </p:nvGrpSpPr>
        <p:grpSpPr>
          <a:xfrm>
            <a:off x="6222944" y="4188587"/>
            <a:ext cx="5505675" cy="1808757"/>
            <a:chOff x="6418472" y="4188587"/>
            <a:chExt cx="5505675" cy="1808757"/>
          </a:xfrm>
        </p:grpSpPr>
        <p:sp>
          <p:nvSpPr>
            <p:cNvPr id="24" name="TextBox 23">
              <a:extLst>
                <a:ext uri="{FF2B5EF4-FFF2-40B4-BE49-F238E27FC236}">
                  <a16:creationId xmlns:a16="http://schemas.microsoft.com/office/drawing/2014/main" id="{054EE57D-08F3-8639-3109-D474FE2AFD59}"/>
                </a:ext>
              </a:extLst>
            </p:cNvPr>
            <p:cNvSpPr txBox="1"/>
            <p:nvPr/>
          </p:nvSpPr>
          <p:spPr>
            <a:xfrm>
              <a:off x="6418472" y="4188587"/>
              <a:ext cx="5483968" cy="276999"/>
            </a:xfrm>
            <a:prstGeom prst="rect">
              <a:avLst/>
            </a:prstGeom>
            <a:noFill/>
          </p:spPr>
          <p:txBody>
            <a:bodyPr wrap="square" rtlCol="0">
              <a:spAutoFit/>
            </a:bodyPr>
            <a:lstStyle/>
            <a:p>
              <a:r>
                <a:rPr lang="en-US" sz="1200" b="1" dirty="0"/>
                <a:t>Scenario 3: All SD to 1 and Gamma prior’s mode on the true precision</a:t>
              </a:r>
            </a:p>
          </p:txBody>
        </p:sp>
        <p:grpSp>
          <p:nvGrpSpPr>
            <p:cNvPr id="29" name="Group 28">
              <a:extLst>
                <a:ext uri="{FF2B5EF4-FFF2-40B4-BE49-F238E27FC236}">
                  <a16:creationId xmlns:a16="http://schemas.microsoft.com/office/drawing/2014/main" id="{8923BBB3-4A5E-6EEB-F193-746D1C1D5A4C}"/>
                </a:ext>
              </a:extLst>
            </p:cNvPr>
            <p:cNvGrpSpPr/>
            <p:nvPr/>
          </p:nvGrpSpPr>
          <p:grpSpPr>
            <a:xfrm>
              <a:off x="6418472" y="4596642"/>
              <a:ext cx="5505675" cy="1400702"/>
              <a:chOff x="6418472" y="4596642"/>
              <a:chExt cx="5505675" cy="1400702"/>
            </a:xfrm>
          </p:grpSpPr>
          <p:pic>
            <p:nvPicPr>
              <p:cNvPr id="26" name="Picture 25">
                <a:extLst>
                  <a:ext uri="{FF2B5EF4-FFF2-40B4-BE49-F238E27FC236}">
                    <a16:creationId xmlns:a16="http://schemas.microsoft.com/office/drawing/2014/main" id="{A980F566-9C29-323E-A918-1C8E4697C9C5}"/>
                  </a:ext>
                </a:extLst>
              </p:cNvPr>
              <p:cNvPicPr>
                <a:picLocks noChangeAspect="1"/>
              </p:cNvPicPr>
              <p:nvPr/>
            </p:nvPicPr>
            <p:blipFill>
              <a:blip r:embed="rId6"/>
              <a:stretch>
                <a:fillRect/>
              </a:stretch>
            </p:blipFill>
            <p:spPr>
              <a:xfrm>
                <a:off x="6418472" y="4596642"/>
                <a:ext cx="2623982" cy="1400702"/>
              </a:xfrm>
              <a:prstGeom prst="rect">
                <a:avLst/>
              </a:prstGeom>
            </p:spPr>
          </p:pic>
          <p:pic>
            <p:nvPicPr>
              <p:cNvPr id="28" name="Picture 27" descr="Chart, line chart&#10;&#10;Description automatically generated">
                <a:extLst>
                  <a:ext uri="{FF2B5EF4-FFF2-40B4-BE49-F238E27FC236}">
                    <a16:creationId xmlns:a16="http://schemas.microsoft.com/office/drawing/2014/main" id="{6AC8FB21-741C-44B2-BDC9-30451ACE779E}"/>
                  </a:ext>
                </a:extLst>
              </p:cNvPr>
              <p:cNvPicPr>
                <a:picLocks noChangeAspect="1"/>
              </p:cNvPicPr>
              <p:nvPr/>
            </p:nvPicPr>
            <p:blipFill>
              <a:blip r:embed="rId7"/>
              <a:stretch>
                <a:fillRect/>
              </a:stretch>
            </p:blipFill>
            <p:spPr>
              <a:xfrm>
                <a:off x="9300165" y="4596642"/>
                <a:ext cx="2623982" cy="1400702"/>
              </a:xfrm>
              <a:prstGeom prst="rect">
                <a:avLst/>
              </a:prstGeom>
            </p:spPr>
          </p:pic>
        </p:grpSp>
      </p:grpSp>
    </p:spTree>
    <p:extLst>
      <p:ext uri="{BB962C8B-B14F-4D97-AF65-F5344CB8AC3E}">
        <p14:creationId xmlns:p14="http://schemas.microsoft.com/office/powerpoint/2010/main" val="3485046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6E8E-6FD8-72FC-7156-7EF2A9AE2807}"/>
              </a:ext>
            </a:extLst>
          </p:cNvPr>
          <p:cNvSpPr>
            <a:spLocks noGrp="1"/>
          </p:cNvSpPr>
          <p:nvPr>
            <p:ph type="title"/>
          </p:nvPr>
        </p:nvSpPr>
        <p:spPr>
          <a:xfrm>
            <a:off x="838200" y="365125"/>
            <a:ext cx="6412992" cy="713867"/>
          </a:xfrm>
        </p:spPr>
        <p:txBody>
          <a:bodyPr>
            <a:normAutofit/>
          </a:bodyPr>
          <a:lstStyle/>
          <a:p>
            <a:r>
              <a:rPr lang="en-US" sz="3200" b="1" dirty="0" err="1">
                <a:latin typeface="+mn-lt"/>
              </a:rPr>
              <a:t>Matérn</a:t>
            </a:r>
            <a:r>
              <a:rPr lang="en-US" sz="3200" b="1" dirty="0">
                <a:latin typeface="+mn-lt"/>
              </a:rPr>
              <a:t> Field Covariance Parameters</a:t>
            </a:r>
          </a:p>
        </p:txBody>
      </p:sp>
      <p:grpSp>
        <p:nvGrpSpPr>
          <p:cNvPr id="10" name="Group 9">
            <a:extLst>
              <a:ext uri="{FF2B5EF4-FFF2-40B4-BE49-F238E27FC236}">
                <a16:creationId xmlns:a16="http://schemas.microsoft.com/office/drawing/2014/main" id="{78B97679-2F04-E76F-1BFF-44563A14AD4E}"/>
              </a:ext>
            </a:extLst>
          </p:cNvPr>
          <p:cNvGrpSpPr/>
          <p:nvPr/>
        </p:nvGrpSpPr>
        <p:grpSpPr>
          <a:xfrm>
            <a:off x="838200" y="1476652"/>
            <a:ext cx="6412992" cy="2281533"/>
            <a:chOff x="876254" y="1966214"/>
            <a:chExt cx="9197553" cy="3194700"/>
          </a:xfrm>
        </p:grpSpPr>
        <p:sp>
          <p:nvSpPr>
            <p:cNvPr id="4" name="TextBox 3">
              <a:extLst>
                <a:ext uri="{FF2B5EF4-FFF2-40B4-BE49-F238E27FC236}">
                  <a16:creationId xmlns:a16="http://schemas.microsoft.com/office/drawing/2014/main" id="{55854EB9-A6A7-492B-5872-98F251ED1F05}"/>
                </a:ext>
              </a:extLst>
            </p:cNvPr>
            <p:cNvSpPr txBox="1"/>
            <p:nvPr/>
          </p:nvSpPr>
          <p:spPr>
            <a:xfrm>
              <a:off x="1013460" y="1966214"/>
              <a:ext cx="9060347" cy="954032"/>
            </a:xfrm>
            <a:prstGeom prst="rect">
              <a:avLst/>
            </a:prstGeom>
            <a:noFill/>
          </p:spPr>
          <p:txBody>
            <a:bodyPr wrap="square" rtlCol="0">
              <a:spAutoFit/>
            </a:bodyPr>
            <a:lstStyle/>
            <a:p>
              <a:r>
                <a:rPr lang="en-US" sz="1200" b="1" dirty="0"/>
                <a:t>Scenario 4: All normal priors’ SD to 1 and Gamma prior’s mode on the true precision, enlarge logit-lambda’s normal  prior’s SD to 2 </a:t>
              </a:r>
            </a:p>
            <a:p>
              <a:endParaRPr lang="en-US" sz="1200" b="1" dirty="0"/>
            </a:p>
          </p:txBody>
        </p:sp>
        <p:grpSp>
          <p:nvGrpSpPr>
            <p:cNvPr id="9" name="Group 8">
              <a:extLst>
                <a:ext uri="{FF2B5EF4-FFF2-40B4-BE49-F238E27FC236}">
                  <a16:creationId xmlns:a16="http://schemas.microsoft.com/office/drawing/2014/main" id="{F7AE3474-5D81-F79D-4506-D9844D724F29}"/>
                </a:ext>
              </a:extLst>
            </p:cNvPr>
            <p:cNvGrpSpPr/>
            <p:nvPr/>
          </p:nvGrpSpPr>
          <p:grpSpPr>
            <a:xfrm>
              <a:off x="876254" y="2920245"/>
              <a:ext cx="9092638" cy="2240669"/>
              <a:chOff x="876254" y="2920245"/>
              <a:chExt cx="9092638" cy="2240669"/>
            </a:xfrm>
          </p:grpSpPr>
          <p:pic>
            <p:nvPicPr>
              <p:cNvPr id="6" name="Picture 5" descr="Chart, line chart&#10;&#10;Description automatically generated">
                <a:extLst>
                  <a:ext uri="{FF2B5EF4-FFF2-40B4-BE49-F238E27FC236}">
                    <a16:creationId xmlns:a16="http://schemas.microsoft.com/office/drawing/2014/main" id="{96C6FFB5-2F2E-F5A5-D402-871227C2E505}"/>
                  </a:ext>
                </a:extLst>
              </p:cNvPr>
              <p:cNvPicPr>
                <a:picLocks noChangeAspect="1"/>
              </p:cNvPicPr>
              <p:nvPr/>
            </p:nvPicPr>
            <p:blipFill>
              <a:blip r:embed="rId2"/>
              <a:stretch>
                <a:fillRect/>
              </a:stretch>
            </p:blipFill>
            <p:spPr>
              <a:xfrm>
                <a:off x="876254" y="2920245"/>
                <a:ext cx="4294714" cy="2240669"/>
              </a:xfrm>
              <a:prstGeom prst="rect">
                <a:avLst/>
              </a:prstGeom>
            </p:spPr>
          </p:pic>
          <p:pic>
            <p:nvPicPr>
              <p:cNvPr id="8" name="Picture 7" descr="Chart, line chart&#10;&#10;Description automatically generated">
                <a:extLst>
                  <a:ext uri="{FF2B5EF4-FFF2-40B4-BE49-F238E27FC236}">
                    <a16:creationId xmlns:a16="http://schemas.microsoft.com/office/drawing/2014/main" id="{55F847B8-2FA9-983A-1738-719D3877EC54}"/>
                  </a:ext>
                </a:extLst>
              </p:cNvPr>
              <p:cNvPicPr>
                <a:picLocks noChangeAspect="1"/>
              </p:cNvPicPr>
              <p:nvPr/>
            </p:nvPicPr>
            <p:blipFill>
              <a:blip r:embed="rId3"/>
              <a:stretch>
                <a:fillRect/>
              </a:stretch>
            </p:blipFill>
            <p:spPr>
              <a:xfrm>
                <a:off x="5674177" y="2920245"/>
                <a:ext cx="4294715" cy="2240669"/>
              </a:xfrm>
              <a:prstGeom prst="rect">
                <a:avLst/>
              </a:prstGeom>
            </p:spPr>
          </p:pic>
        </p:grpSp>
      </p:grpSp>
    </p:spTree>
    <p:extLst>
      <p:ext uri="{BB962C8B-B14F-4D97-AF65-F5344CB8AC3E}">
        <p14:creationId xmlns:p14="http://schemas.microsoft.com/office/powerpoint/2010/main" val="2761609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374B-6673-F7AD-62F3-0AF5FCC538F7}"/>
              </a:ext>
            </a:extLst>
          </p:cNvPr>
          <p:cNvSpPr>
            <a:spLocks noGrp="1"/>
          </p:cNvSpPr>
          <p:nvPr>
            <p:ph type="title"/>
          </p:nvPr>
        </p:nvSpPr>
        <p:spPr>
          <a:xfrm>
            <a:off x="838200" y="323683"/>
            <a:ext cx="5257800" cy="699002"/>
          </a:xfrm>
        </p:spPr>
        <p:txBody>
          <a:bodyPr>
            <a:normAutofit/>
          </a:bodyPr>
          <a:lstStyle/>
          <a:p>
            <a:r>
              <a:rPr lang="en-US" sz="3600" b="1" dirty="0">
                <a:latin typeface="+mn-lt"/>
              </a:rPr>
              <a:t>Conclusions</a:t>
            </a:r>
          </a:p>
        </p:txBody>
      </p:sp>
      <p:sp>
        <p:nvSpPr>
          <p:cNvPr id="3" name="Content Placeholder 2">
            <a:extLst>
              <a:ext uri="{FF2B5EF4-FFF2-40B4-BE49-F238E27FC236}">
                <a16:creationId xmlns:a16="http://schemas.microsoft.com/office/drawing/2014/main" id="{DDF10E9A-E5D0-0F05-6D01-EF39A88C49D1}"/>
              </a:ext>
            </a:extLst>
          </p:cNvPr>
          <p:cNvSpPr>
            <a:spLocks noGrp="1"/>
          </p:cNvSpPr>
          <p:nvPr>
            <p:ph idx="1"/>
          </p:nvPr>
        </p:nvSpPr>
        <p:spPr>
          <a:xfrm>
            <a:off x="705853" y="1323474"/>
            <a:ext cx="10515600" cy="4961773"/>
          </a:xfrm>
        </p:spPr>
        <p:txBody>
          <a:bodyPr>
            <a:normAutofit/>
          </a:bodyPr>
          <a:lstStyle/>
          <a:p>
            <a:pPr algn="just"/>
            <a:r>
              <a:rPr lang="en-US" sz="1400" dirty="0"/>
              <a:t>Overall, prediction performance of the HPSDRM in the population modeling in the Davidson County, Nashville is not sensitive to the priors’ standard deviations.</a:t>
            </a:r>
          </a:p>
          <a:p>
            <a:pPr algn="just"/>
            <a:r>
              <a:rPr lang="en-US" sz="1400" dirty="0"/>
              <a:t>Among the land cover regression coefficients, </a:t>
            </a:r>
            <a:r>
              <a:rPr lang="en-US" sz="1400" dirty="0" err="1"/>
              <a:t>Matérn</a:t>
            </a:r>
            <a:r>
              <a:rPr lang="en-US" sz="1400" dirty="0"/>
              <a:t> kernel parameters and Leroux CAR parameters, </a:t>
            </a:r>
            <a:r>
              <a:rPr lang="en-US" sz="1400" dirty="0" err="1"/>
              <a:t>Matérn</a:t>
            </a:r>
            <a:r>
              <a:rPr lang="en-US" sz="1400" dirty="0"/>
              <a:t> kernel parameters are the most sensitive to their priors, and then Leroux CAR parameters are less sensitive to their priors, and land cover regression coefficients are almost not sensitive to their priors at all.</a:t>
            </a:r>
          </a:p>
          <a:p>
            <a:pPr algn="just"/>
            <a:r>
              <a:rPr lang="en-US" sz="1400" dirty="0"/>
              <a:t>The priors’ sensitivity analysis findings in the case study are again verified in the simulation study where the model parameter estimation for linear regression coefficients and the Leroux CAR parameters are not sensitive to their priors whereas the </a:t>
            </a:r>
            <a:r>
              <a:rPr lang="en-US" sz="1400" dirty="0" err="1"/>
              <a:t>Matérn</a:t>
            </a:r>
            <a:r>
              <a:rPr lang="en-US" sz="1400" dirty="0"/>
              <a:t> kernel parameters remain inconsistent estimable under an infill asymptotic with base space of dimension three or lower (Zhang, 2004).</a:t>
            </a:r>
          </a:p>
          <a:p>
            <a:pPr algn="just"/>
            <a:r>
              <a:rPr lang="en-US" sz="1400" dirty="0"/>
              <a:t>The reason is that the MLE used in the TMB model cannot consistently estimate all the true parameters of the covariance parameters in the </a:t>
            </a:r>
            <a:r>
              <a:rPr lang="en-US" sz="1400" dirty="0" err="1"/>
              <a:t>Matérn</a:t>
            </a:r>
            <a:r>
              <a:rPr lang="en-US" sz="1400" dirty="0"/>
              <a:t> kernel from observations since the profile likelihood can be multimodal with long flat ridge and a number of local maxima of almost identical height (Warnes and Ripley, 1987). For these GRFs only a limited amount of information can be learned about the parameters from likelihood function from a bounded domain and the prior can certainly affect the behavior of the posterior (</a:t>
            </a:r>
            <a:r>
              <a:rPr lang="en-US" sz="1400" dirty="0" err="1"/>
              <a:t>Fuglstad</a:t>
            </a:r>
            <a:r>
              <a:rPr lang="en-US" sz="1400" dirty="0"/>
              <a:t>, 2019). This is the reason why we want to apply a relatively stronger prior to help likelihood function constrain the posterior for </a:t>
            </a:r>
            <a:r>
              <a:rPr lang="en-US" sz="1400" dirty="0" err="1"/>
              <a:t>Matérn</a:t>
            </a:r>
            <a:r>
              <a:rPr lang="en-US" sz="1400" dirty="0"/>
              <a:t> kernel parameters.</a:t>
            </a:r>
          </a:p>
          <a:p>
            <a:pPr algn="just"/>
            <a:r>
              <a:rPr lang="en-US" sz="1400" dirty="0"/>
              <a:t>However, even if the true parameters of the </a:t>
            </a:r>
            <a:r>
              <a:rPr lang="en-US" sz="1400" dirty="0" err="1"/>
              <a:t>Matérn</a:t>
            </a:r>
            <a:r>
              <a:rPr lang="en-US" sz="1400" dirty="0"/>
              <a:t> kernel cannot be consistently estimated, the choices of parameters along the ridge of the likelihood function can lead to similar predictive distributions conditional on the observed data (</a:t>
            </a:r>
            <a:r>
              <a:rPr lang="en-US" sz="1400" dirty="0" err="1"/>
              <a:t>Fuglstad</a:t>
            </a:r>
            <a:r>
              <a:rPr lang="en-US" sz="1400" dirty="0"/>
              <a:t>, 2019). Thus, even if there is no consistent estimators for all the </a:t>
            </a:r>
            <a:r>
              <a:rPr lang="en-US" sz="1400" dirty="0" err="1"/>
              <a:t>Matérn</a:t>
            </a:r>
            <a:r>
              <a:rPr lang="en-US" sz="1400" dirty="0"/>
              <a:t> kernel parameters, the interpolation performance remains equal under equivalent measures. The </a:t>
            </a:r>
            <a:r>
              <a:rPr lang="en-US" sz="1400" dirty="0" err="1"/>
              <a:t>microergodic</a:t>
            </a:r>
            <a:r>
              <a:rPr lang="en-US" sz="1400" dirty="0"/>
              <a:t> quantity for the Gaussian GLMM is well studied (Zhang, 2004), however, studying the equivalence of probability measures under non-Gaussian GLMM like Poisson count data is difficult (Zhang, 2004). Thus, studying the model’s interpolation performance based on simulations is preferred instead of parameters estimations for these spatial GRFs (Zhang, 2004).</a:t>
            </a:r>
          </a:p>
          <a:p>
            <a:pPr algn="just"/>
            <a:endParaRPr lang="en-US" sz="1400" dirty="0"/>
          </a:p>
          <a:p>
            <a:pPr algn="just"/>
            <a:endParaRPr lang="en-US" sz="1400" dirty="0"/>
          </a:p>
        </p:txBody>
      </p:sp>
    </p:spTree>
    <p:extLst>
      <p:ext uri="{BB962C8B-B14F-4D97-AF65-F5344CB8AC3E}">
        <p14:creationId xmlns:p14="http://schemas.microsoft.com/office/powerpoint/2010/main" val="2954444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7831-2CD6-DB41-C871-09AD43070B32}"/>
              </a:ext>
            </a:extLst>
          </p:cNvPr>
          <p:cNvSpPr>
            <a:spLocks noGrp="1"/>
          </p:cNvSpPr>
          <p:nvPr>
            <p:ph type="title"/>
          </p:nvPr>
        </p:nvSpPr>
        <p:spPr>
          <a:xfrm>
            <a:off x="838200" y="363537"/>
            <a:ext cx="5257800" cy="635000"/>
          </a:xfrm>
        </p:spPr>
        <p:txBody>
          <a:bodyPr>
            <a:normAutofit/>
          </a:bodyPr>
          <a:lstStyle/>
          <a:p>
            <a:r>
              <a:rPr lang="en-US" sz="3200" b="1" dirty="0">
                <a:latin typeface="+mn-lt"/>
              </a:rPr>
              <a:t>Reference</a:t>
            </a:r>
          </a:p>
        </p:txBody>
      </p:sp>
      <p:sp>
        <p:nvSpPr>
          <p:cNvPr id="3" name="Content Placeholder 2">
            <a:extLst>
              <a:ext uri="{FF2B5EF4-FFF2-40B4-BE49-F238E27FC236}">
                <a16:creationId xmlns:a16="http://schemas.microsoft.com/office/drawing/2014/main" id="{8287FD44-D400-6E28-57FD-A9755E8D505C}"/>
              </a:ext>
            </a:extLst>
          </p:cNvPr>
          <p:cNvSpPr>
            <a:spLocks noGrp="1"/>
          </p:cNvSpPr>
          <p:nvPr>
            <p:ph idx="1"/>
          </p:nvPr>
        </p:nvSpPr>
        <p:spPr>
          <a:xfrm>
            <a:off x="838200" y="1840831"/>
            <a:ext cx="10515600" cy="4336131"/>
          </a:xfrm>
        </p:spPr>
        <p:txBody>
          <a:bodyPr>
            <a:normAutofit/>
          </a:bodyPr>
          <a:lstStyle/>
          <a:p>
            <a:r>
              <a:rPr lang="en-US" sz="2000" dirty="0"/>
              <a:t>Warnes, J. J., &amp; Ripley, B. D. (1987). Problems with likelihood estimation of covariance functions of spatial Gaussian processes. </a:t>
            </a:r>
            <a:r>
              <a:rPr lang="en-US" sz="2000" i="1" dirty="0" err="1"/>
              <a:t>Biometrika</a:t>
            </a:r>
            <a:r>
              <a:rPr lang="en-US" sz="2000" dirty="0"/>
              <a:t>, </a:t>
            </a:r>
            <a:r>
              <a:rPr lang="en-US" sz="2000" i="1" dirty="0"/>
              <a:t>74</a:t>
            </a:r>
            <a:r>
              <a:rPr lang="en-US" sz="2000" dirty="0"/>
              <a:t>(3), 640-642.</a:t>
            </a:r>
          </a:p>
          <a:p>
            <a:r>
              <a:rPr lang="en-US" sz="2000" dirty="0" err="1"/>
              <a:t>Fuglstad</a:t>
            </a:r>
            <a:r>
              <a:rPr lang="en-US" sz="2000" dirty="0"/>
              <a:t>, G. A., Simpson, D., Lindgren, F., &amp; Rue, H. (2019). Constructing priors that penalize the complexity of Gaussian random fields. </a:t>
            </a:r>
            <a:r>
              <a:rPr lang="en-US" sz="2000" i="1" dirty="0"/>
              <a:t>Journal of the American Statistical Association</a:t>
            </a:r>
            <a:r>
              <a:rPr lang="en-US" sz="2000" dirty="0"/>
              <a:t>, </a:t>
            </a:r>
            <a:r>
              <a:rPr lang="en-US" sz="2000" i="1" dirty="0"/>
              <a:t>114</a:t>
            </a:r>
            <a:r>
              <a:rPr lang="en-US" sz="2000" dirty="0"/>
              <a:t>(525), 445-452.</a:t>
            </a:r>
          </a:p>
          <a:p>
            <a:r>
              <a:rPr lang="en-US" sz="2000" dirty="0"/>
              <a:t>Zhang, H. (2004). Inconsistent estimation and asymptotically equal interpolations in model-based </a:t>
            </a:r>
            <a:r>
              <a:rPr lang="en-US" sz="2000" dirty="0" err="1"/>
              <a:t>geostatistics</a:t>
            </a:r>
            <a:r>
              <a:rPr lang="en-US" sz="2000" dirty="0"/>
              <a:t>. </a:t>
            </a:r>
            <a:r>
              <a:rPr lang="en-US" sz="2000" i="1" dirty="0"/>
              <a:t>Journal of the American Statistical Association</a:t>
            </a:r>
            <a:r>
              <a:rPr lang="en-US" sz="2000" dirty="0"/>
              <a:t>, </a:t>
            </a:r>
            <a:r>
              <a:rPr lang="en-US" sz="2000" i="1" dirty="0"/>
              <a:t>99</a:t>
            </a:r>
            <a:r>
              <a:rPr lang="en-US" sz="2000" dirty="0"/>
              <a:t>(465), 250-261.</a:t>
            </a:r>
          </a:p>
        </p:txBody>
      </p:sp>
    </p:spTree>
    <p:extLst>
      <p:ext uri="{BB962C8B-B14F-4D97-AF65-F5344CB8AC3E}">
        <p14:creationId xmlns:p14="http://schemas.microsoft.com/office/powerpoint/2010/main" val="315068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DF43C5-7E0B-863C-562A-5B7E9CE674B9}"/>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DF5ABFBA-8628-9DEA-3B22-B0E52BEBFF58}"/>
              </a:ext>
            </a:extLst>
          </p:cNvPr>
          <p:cNvGraphicFramePr>
            <a:graphicFrameLocks noGrp="1"/>
          </p:cNvGraphicFramePr>
          <p:nvPr>
            <p:extLst>
              <p:ext uri="{D42A27DB-BD31-4B8C-83A1-F6EECF244321}">
                <p14:modId xmlns:p14="http://schemas.microsoft.com/office/powerpoint/2010/main" val="2813204830"/>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-0.44</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0.48</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0.14</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0.03</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0.17</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0.02</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0.21</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0.03</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-2.49</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1.48</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1.79</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0.75</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-2.76</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0.51</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0.21</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0.16</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-10570.05</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-11449.5</a:t>
                      </a: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b="0" dirty="0">
                          <a:latin typeface="Times New Roman" panose="02020603050405020304" pitchFamily="18" charset="0"/>
                          <a:cs typeface="Times New Roman" panose="02020603050405020304" pitchFamily="18" charset="0"/>
                        </a:rPr>
                        <a:t>0.7</a:t>
                      </a:r>
                      <a:endParaRPr lang="en-US" dirty="0"/>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a:latin typeface="Times New Roman" panose="02020603050405020304" pitchFamily="18" charset="0"/>
                          <a:cs typeface="Times New Roman" panose="02020603050405020304" pitchFamily="18" charset="0"/>
                        </a:rPr>
                        <a:t>99.89</a:t>
                      </a:r>
                      <a:endParaRPr lang="en-US"/>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a:latin typeface="Times New Roman" panose="02020603050405020304" pitchFamily="18" charset="0"/>
                          <a:cs typeface="Times New Roman" panose="02020603050405020304" pitchFamily="18" charset="0"/>
                        </a:rPr>
                        <a:t>42.44</a:t>
                      </a:r>
                      <a:endParaRPr lang="en-US"/>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a:t>0.84</a:t>
                      </a:r>
                      <a:endParaRPr lang="en-US"/>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a:t>0.75</a:t>
                      </a:r>
                      <a:endParaRPr lang="en-US"/>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endParaRPr lang="en-US" dirty="0"/>
                    </a:p>
                  </a:txBody>
                  <a:tcPr/>
                </a:tc>
                <a:extLst>
                  <a:ext uri="{0D108BD9-81ED-4DB2-BD59-A6C34878D82A}">
                    <a16:rowId xmlns:a16="http://schemas.microsoft.com/office/drawing/2014/main" val="21981073"/>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94DDDD06-1090-FBA1-17F7-57BB86FD0B49}"/>
              </a:ext>
            </a:extLst>
          </p:cNvPr>
          <p:cNvPicPr>
            <a:picLocks noChangeAspect="1"/>
          </p:cNvPicPr>
          <p:nvPr/>
        </p:nvPicPr>
        <p:blipFill>
          <a:blip r:embed="rId2"/>
          <a:stretch>
            <a:fillRect/>
          </a:stretch>
        </p:blipFill>
        <p:spPr>
          <a:xfrm>
            <a:off x="4526947" y="1558171"/>
            <a:ext cx="6607748" cy="4503140"/>
          </a:xfrm>
          <a:prstGeom prst="rect">
            <a:avLst/>
          </a:prstGeom>
        </p:spPr>
      </p:pic>
    </p:spTree>
    <p:extLst>
      <p:ext uri="{BB962C8B-B14F-4D97-AF65-F5344CB8AC3E}">
        <p14:creationId xmlns:p14="http://schemas.microsoft.com/office/powerpoint/2010/main" val="3739407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5C676B-F129-ED2A-76D7-18227C454C11}"/>
              </a:ext>
            </a:extLst>
          </p:cNvPr>
          <p:cNvSpPr>
            <a:spLocks noGrp="1"/>
          </p:cNvSpPr>
          <p:nvPr>
            <p:ph type="title"/>
          </p:nvPr>
        </p:nvSpPr>
        <p:spPr>
          <a:xfrm>
            <a:off x="644057" y="348865"/>
            <a:ext cx="10771564" cy="877729"/>
          </a:xfrm>
        </p:spPr>
        <p:txBody>
          <a:bodyPr anchor="ctr">
            <a:normAutofit fontScale="90000"/>
          </a:bodyPr>
          <a:lstStyle/>
          <a:p>
            <a:r>
              <a:rPr lang="en-US" sz="4000" b="1" dirty="0">
                <a:solidFill>
                  <a:srgbClr val="FFFFFF"/>
                </a:solidFill>
                <a:latin typeface="+mn-lt"/>
              </a:rPr>
              <a:t>Scenario 1: priors with 2 times of SD of all parameters</a:t>
            </a:r>
          </a:p>
        </p:txBody>
      </p:sp>
      <p:graphicFrame>
        <p:nvGraphicFramePr>
          <p:cNvPr id="8" name="Content Placeholder 7">
            <a:extLst>
              <a:ext uri="{FF2B5EF4-FFF2-40B4-BE49-F238E27FC236}">
                <a16:creationId xmlns:a16="http://schemas.microsoft.com/office/drawing/2014/main" id="{4B961B2A-FBE5-D3EA-DDEE-D9FC1364CC5F}"/>
              </a:ext>
            </a:extLst>
          </p:cNvPr>
          <p:cNvGraphicFramePr>
            <a:graphicFrameLocks noGrp="1"/>
          </p:cNvGraphicFramePr>
          <p:nvPr>
            <p:ph idx="1"/>
            <p:extLst>
              <p:ext uri="{D42A27DB-BD31-4B8C-83A1-F6EECF244321}">
                <p14:modId xmlns:p14="http://schemas.microsoft.com/office/powerpoint/2010/main" val="4262173225"/>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a:t>
                      </a:r>
                      <a:r>
                        <a:rPr lang="en-US" sz="1900" dirty="0">
                          <a:solidFill>
                            <a:srgbClr val="C00000"/>
                          </a:solidFill>
                        </a:rPr>
                        <a:t>0.02</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dirty="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827D603A-F22F-9037-F632-A4BDC7D41CFA}"/>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3563084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3D545D-0C24-360E-EDBC-1867FA439710}"/>
              </a:ext>
            </a:extLst>
          </p:cNvPr>
          <p:cNvSpPr>
            <a:spLocks noGrp="1"/>
          </p:cNvSpPr>
          <p:nvPr>
            <p:ph type="title"/>
          </p:nvPr>
        </p:nvSpPr>
        <p:spPr>
          <a:xfrm>
            <a:off x="372235" y="82019"/>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9CC63E05-6D2A-5120-E7B0-953640D073FD}"/>
              </a:ext>
            </a:extLst>
          </p:cNvPr>
          <p:cNvGraphicFramePr>
            <a:graphicFrameLocks noGrp="1"/>
          </p:cNvGraphicFramePr>
          <p:nvPr>
            <p:extLst>
              <p:ext uri="{D42A27DB-BD31-4B8C-83A1-F6EECF244321}">
                <p14:modId xmlns:p14="http://schemas.microsoft.com/office/powerpoint/2010/main" val="3908061290"/>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-0.38</a:t>
                      </a:r>
                    </a:p>
                  </a:txBody>
                  <a:tcPr/>
                </a:tc>
                <a:tc>
                  <a:txBody>
                    <a:bodyPr/>
                    <a:lstStyle/>
                    <a:p>
                      <a:pPr algn="just"/>
                      <a:r>
                        <a:rPr lang="en-US" sz="1100" dirty="0">
                          <a:latin typeface="Times New Roman" panose="02020603050405020304" pitchFamily="18" charset="0"/>
                          <a:cs typeface="Times New Roman" panose="02020603050405020304" pitchFamily="18" charset="0"/>
                        </a:rPr>
                        <a:t>0.43</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-0.83</a:t>
                      </a:r>
                    </a:p>
                  </a:txBody>
                  <a:tcPr/>
                </a:tc>
                <a:tc>
                  <a:txBody>
                    <a:bodyPr/>
                    <a:lstStyle/>
                    <a:p>
                      <a:pPr algn="just"/>
                      <a:r>
                        <a:rPr lang="en-US" sz="1100" dirty="0">
                          <a:latin typeface="Times New Roman" panose="02020603050405020304" pitchFamily="18" charset="0"/>
                          <a:cs typeface="Times New Roman" panose="02020603050405020304" pitchFamily="18" charset="0"/>
                        </a:rPr>
                        <a:t>0.44</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1.52</a:t>
                      </a:r>
                    </a:p>
                  </a:txBody>
                  <a:tcPr/>
                </a:tc>
                <a:tc>
                  <a:txBody>
                    <a:bodyPr/>
                    <a:lstStyle/>
                    <a:p>
                      <a:pPr algn="just"/>
                      <a:r>
                        <a:rPr lang="en-US" sz="1100" dirty="0">
                          <a:latin typeface="Times New Roman" panose="02020603050405020304" pitchFamily="18" charset="0"/>
                          <a:cs typeface="Times New Roman" panose="02020603050405020304" pitchFamily="18" charset="0"/>
                        </a:rPr>
                        <a:t>0.30</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-4.09</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0.61</a:t>
                      </a:r>
                    </a:p>
                  </a:txBody>
                  <a:tcPr/>
                </a:tc>
                <a:tc>
                  <a:txBody>
                    <a:bodyPr/>
                    <a:lstStyle/>
                    <a:p>
                      <a:pPr algn="just"/>
                      <a:r>
                        <a:rPr lang="en-US" sz="1100" dirty="0">
                          <a:latin typeface="Times New Roman" panose="02020603050405020304" pitchFamily="18" charset="0"/>
                          <a:cs typeface="Times New Roman" panose="02020603050405020304" pitchFamily="18" charset="0"/>
                        </a:rPr>
                        <a:t>0.24</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0.68</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102.22</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43.47</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0.83</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9" name="Picture 8" descr="Chart, scatter chart&#10;&#10;Description automatically generated">
            <a:extLst>
              <a:ext uri="{FF2B5EF4-FFF2-40B4-BE49-F238E27FC236}">
                <a16:creationId xmlns:a16="http://schemas.microsoft.com/office/drawing/2014/main" id="{F7BF9ECF-18DC-BDEA-2B97-28496D7F062B}"/>
              </a:ext>
            </a:extLst>
          </p:cNvPr>
          <p:cNvPicPr>
            <a:picLocks noChangeAspect="1"/>
          </p:cNvPicPr>
          <p:nvPr/>
        </p:nvPicPr>
        <p:blipFill>
          <a:blip r:embed="rId2"/>
          <a:stretch>
            <a:fillRect/>
          </a:stretch>
        </p:blipFill>
        <p:spPr>
          <a:xfrm>
            <a:off x="4041618" y="82019"/>
            <a:ext cx="3469525" cy="2390593"/>
          </a:xfrm>
          <a:prstGeom prst="rect">
            <a:avLst/>
          </a:prstGeom>
        </p:spPr>
      </p:pic>
      <p:grpSp>
        <p:nvGrpSpPr>
          <p:cNvPr id="20" name="Group 19">
            <a:extLst>
              <a:ext uri="{FF2B5EF4-FFF2-40B4-BE49-F238E27FC236}">
                <a16:creationId xmlns:a16="http://schemas.microsoft.com/office/drawing/2014/main" id="{41573E6D-C967-75D0-1256-99F792EA167B}"/>
              </a:ext>
            </a:extLst>
          </p:cNvPr>
          <p:cNvGrpSpPr/>
          <p:nvPr/>
        </p:nvGrpSpPr>
        <p:grpSpPr>
          <a:xfrm>
            <a:off x="4229251" y="2646133"/>
            <a:ext cx="7195830" cy="3876875"/>
            <a:chOff x="4141964" y="2631896"/>
            <a:chExt cx="7195830" cy="3876875"/>
          </a:xfrm>
        </p:grpSpPr>
        <p:pic>
          <p:nvPicPr>
            <p:cNvPr id="11" name="Picture 10" descr="Chart, histogram&#10;&#10;Description automatically generated">
              <a:extLst>
                <a:ext uri="{FF2B5EF4-FFF2-40B4-BE49-F238E27FC236}">
                  <a16:creationId xmlns:a16="http://schemas.microsoft.com/office/drawing/2014/main" id="{5E153435-0798-0EA0-4F1C-0C5392F38B22}"/>
                </a:ext>
              </a:extLst>
            </p:cNvPr>
            <p:cNvPicPr>
              <a:picLocks noChangeAspect="1"/>
            </p:cNvPicPr>
            <p:nvPr/>
          </p:nvPicPr>
          <p:blipFill>
            <a:blip r:embed="rId3"/>
            <a:stretch>
              <a:fillRect/>
            </a:stretch>
          </p:blipFill>
          <p:spPr>
            <a:xfrm>
              <a:off x="8836527" y="4513808"/>
              <a:ext cx="2493704" cy="1994963"/>
            </a:xfrm>
            <a:prstGeom prst="rect">
              <a:avLst/>
            </a:prstGeom>
          </p:spPr>
        </p:pic>
        <p:grpSp>
          <p:nvGrpSpPr>
            <p:cNvPr id="17" name="Group 16">
              <a:extLst>
                <a:ext uri="{FF2B5EF4-FFF2-40B4-BE49-F238E27FC236}">
                  <a16:creationId xmlns:a16="http://schemas.microsoft.com/office/drawing/2014/main" id="{EA0F8871-634E-5FD2-C55D-05A1D9EFA68C}"/>
                </a:ext>
              </a:extLst>
            </p:cNvPr>
            <p:cNvGrpSpPr/>
            <p:nvPr/>
          </p:nvGrpSpPr>
          <p:grpSpPr>
            <a:xfrm>
              <a:off x="4141964" y="2631897"/>
              <a:ext cx="4655643" cy="3853789"/>
              <a:chOff x="4235270" y="2755641"/>
              <a:chExt cx="4655643" cy="3853789"/>
            </a:xfrm>
          </p:grpSpPr>
          <p:grpSp>
            <p:nvGrpSpPr>
              <p:cNvPr id="8" name="Group 7">
                <a:extLst>
                  <a:ext uri="{FF2B5EF4-FFF2-40B4-BE49-F238E27FC236}">
                    <a16:creationId xmlns:a16="http://schemas.microsoft.com/office/drawing/2014/main" id="{F87554F6-6261-309B-BD27-3706076E094A}"/>
                  </a:ext>
                </a:extLst>
              </p:cNvPr>
              <p:cNvGrpSpPr/>
              <p:nvPr/>
            </p:nvGrpSpPr>
            <p:grpSpPr>
              <a:xfrm>
                <a:off x="4237264" y="2755641"/>
                <a:ext cx="4598913" cy="1905000"/>
                <a:chOff x="4237264" y="2755641"/>
                <a:chExt cx="4598913" cy="1905000"/>
              </a:xfrm>
            </p:grpSpPr>
            <p:pic>
              <p:nvPicPr>
                <p:cNvPr id="3" name="Picture 2" descr="Chart, histogram&#10;&#10;Description automatically generated">
                  <a:extLst>
                    <a:ext uri="{FF2B5EF4-FFF2-40B4-BE49-F238E27FC236}">
                      <a16:creationId xmlns:a16="http://schemas.microsoft.com/office/drawing/2014/main" id="{C0DCD33F-287A-85C3-7F0E-D2CCCF27F525}"/>
                    </a:ext>
                  </a:extLst>
                </p:cNvPr>
                <p:cNvPicPr>
                  <a:picLocks noChangeAspect="1"/>
                </p:cNvPicPr>
                <p:nvPr/>
              </p:nvPicPr>
              <p:blipFill>
                <a:blip r:embed="rId4"/>
                <a:stretch>
                  <a:fillRect/>
                </a:stretch>
              </p:blipFill>
              <p:spPr>
                <a:xfrm>
                  <a:off x="4237264" y="2755641"/>
                  <a:ext cx="2381250" cy="1905000"/>
                </a:xfrm>
                <a:prstGeom prst="rect">
                  <a:avLst/>
                </a:prstGeom>
              </p:spPr>
            </p:pic>
            <p:pic>
              <p:nvPicPr>
                <p:cNvPr id="7" name="Picture 6" descr="Chart&#10;&#10;Description automatically generated">
                  <a:extLst>
                    <a:ext uri="{FF2B5EF4-FFF2-40B4-BE49-F238E27FC236}">
                      <a16:creationId xmlns:a16="http://schemas.microsoft.com/office/drawing/2014/main" id="{AD7597B5-4258-2C88-AE6F-7574E8B3AC8F}"/>
                    </a:ext>
                  </a:extLst>
                </p:cNvPr>
                <p:cNvPicPr>
                  <a:picLocks noChangeAspect="1"/>
                </p:cNvPicPr>
                <p:nvPr/>
              </p:nvPicPr>
              <p:blipFill>
                <a:blip r:embed="rId5"/>
                <a:stretch>
                  <a:fillRect/>
                </a:stretch>
              </p:blipFill>
              <p:spPr>
                <a:xfrm>
                  <a:off x="6454927" y="2755641"/>
                  <a:ext cx="2381250" cy="1905000"/>
                </a:xfrm>
                <a:prstGeom prst="rect">
                  <a:avLst/>
                </a:prstGeom>
              </p:spPr>
            </p:pic>
          </p:grpSp>
          <p:grpSp>
            <p:nvGrpSpPr>
              <p:cNvPr id="16" name="Group 15">
                <a:extLst>
                  <a:ext uri="{FF2B5EF4-FFF2-40B4-BE49-F238E27FC236}">
                    <a16:creationId xmlns:a16="http://schemas.microsoft.com/office/drawing/2014/main" id="{82FF75CA-1FA1-9147-F190-A0AB977B8379}"/>
                  </a:ext>
                </a:extLst>
              </p:cNvPr>
              <p:cNvGrpSpPr/>
              <p:nvPr/>
            </p:nvGrpSpPr>
            <p:grpSpPr>
              <a:xfrm>
                <a:off x="4235270" y="4660640"/>
                <a:ext cx="4655643" cy="1948790"/>
                <a:chOff x="4235270" y="4660640"/>
                <a:chExt cx="4655643" cy="1948790"/>
              </a:xfrm>
            </p:grpSpPr>
            <p:pic>
              <p:nvPicPr>
                <p:cNvPr id="13" name="Picture 12" descr="Chart, histogram&#10;&#10;Description automatically generated">
                  <a:extLst>
                    <a:ext uri="{FF2B5EF4-FFF2-40B4-BE49-F238E27FC236}">
                      <a16:creationId xmlns:a16="http://schemas.microsoft.com/office/drawing/2014/main" id="{89CEC02E-C52E-D126-21AB-51120BC741DD}"/>
                    </a:ext>
                  </a:extLst>
                </p:cNvPr>
                <p:cNvPicPr>
                  <a:picLocks noChangeAspect="1"/>
                </p:cNvPicPr>
                <p:nvPr/>
              </p:nvPicPr>
              <p:blipFill>
                <a:blip r:embed="rId6"/>
                <a:stretch>
                  <a:fillRect/>
                </a:stretch>
              </p:blipFill>
              <p:spPr>
                <a:xfrm>
                  <a:off x="6454927" y="4660640"/>
                  <a:ext cx="2435986" cy="1948789"/>
                </a:xfrm>
                <a:prstGeom prst="rect">
                  <a:avLst/>
                </a:prstGeom>
              </p:spPr>
            </p:pic>
            <p:pic>
              <p:nvPicPr>
                <p:cNvPr id="15" name="Picture 14" descr="Chart&#10;&#10;Description automatically generated">
                  <a:extLst>
                    <a:ext uri="{FF2B5EF4-FFF2-40B4-BE49-F238E27FC236}">
                      <a16:creationId xmlns:a16="http://schemas.microsoft.com/office/drawing/2014/main" id="{4EBDFF20-10FE-1CAC-57B6-BA06AB937D66}"/>
                    </a:ext>
                  </a:extLst>
                </p:cNvPr>
                <p:cNvPicPr>
                  <a:picLocks noChangeAspect="1"/>
                </p:cNvPicPr>
                <p:nvPr/>
              </p:nvPicPr>
              <p:blipFill>
                <a:blip r:embed="rId7"/>
                <a:stretch>
                  <a:fillRect/>
                </a:stretch>
              </p:blipFill>
              <p:spPr>
                <a:xfrm>
                  <a:off x="4235270" y="4660641"/>
                  <a:ext cx="2435986" cy="1948789"/>
                </a:xfrm>
                <a:prstGeom prst="rect">
                  <a:avLst/>
                </a:prstGeom>
              </p:spPr>
            </p:pic>
          </p:grpSp>
        </p:grpSp>
        <p:pic>
          <p:nvPicPr>
            <p:cNvPr id="19" name="Picture 18">
              <a:extLst>
                <a:ext uri="{FF2B5EF4-FFF2-40B4-BE49-F238E27FC236}">
                  <a16:creationId xmlns:a16="http://schemas.microsoft.com/office/drawing/2014/main" id="{49BA6B0E-1102-3F49-DD15-246D269529E6}"/>
                </a:ext>
              </a:extLst>
            </p:cNvPr>
            <p:cNvPicPr>
              <a:picLocks noChangeAspect="1"/>
            </p:cNvPicPr>
            <p:nvPr/>
          </p:nvPicPr>
          <p:blipFill>
            <a:blip r:embed="rId8"/>
            <a:stretch>
              <a:fillRect/>
            </a:stretch>
          </p:blipFill>
          <p:spPr>
            <a:xfrm>
              <a:off x="8844091" y="2631896"/>
              <a:ext cx="2493703" cy="1994962"/>
            </a:xfrm>
            <a:prstGeom prst="rect">
              <a:avLst/>
            </a:prstGeom>
          </p:spPr>
        </p:pic>
      </p:grpSp>
    </p:spTree>
    <p:extLst>
      <p:ext uri="{BB962C8B-B14F-4D97-AF65-F5344CB8AC3E}">
        <p14:creationId xmlns:p14="http://schemas.microsoft.com/office/powerpoint/2010/main" val="295424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04E7-DD46-63DA-2D56-56064C6AD367}"/>
              </a:ext>
            </a:extLst>
          </p:cNvPr>
          <p:cNvSpPr>
            <a:spLocks noGrp="1"/>
          </p:cNvSpPr>
          <p:nvPr>
            <p:ph type="title"/>
          </p:nvPr>
        </p:nvSpPr>
        <p:spPr>
          <a:xfrm>
            <a:off x="644056" y="258246"/>
            <a:ext cx="10515600" cy="1325563"/>
          </a:xfrm>
        </p:spPr>
        <p:txBody>
          <a:bodyPr>
            <a:normAutofit/>
          </a:bodyPr>
          <a:lstStyle/>
          <a:p>
            <a:r>
              <a:rPr lang="en-US" sz="3200" b="1" dirty="0">
                <a:latin typeface="+mn-lt"/>
              </a:rPr>
              <a:t>Scenario 2: priors with 2 times of SD of all land cover regression coefficients and intercept only</a:t>
            </a:r>
          </a:p>
        </p:txBody>
      </p:sp>
      <p:graphicFrame>
        <p:nvGraphicFramePr>
          <p:cNvPr id="4" name="Content Placeholder 7">
            <a:extLst>
              <a:ext uri="{FF2B5EF4-FFF2-40B4-BE49-F238E27FC236}">
                <a16:creationId xmlns:a16="http://schemas.microsoft.com/office/drawing/2014/main" id="{A3C64920-A44A-B1B9-5EB6-3C99ACBA9050}"/>
              </a:ext>
            </a:extLst>
          </p:cNvPr>
          <p:cNvGraphicFramePr>
            <a:graphicFrameLocks noGrp="1"/>
          </p:cNvGraphicFramePr>
          <p:nvPr>
            <p:ph idx="1"/>
            <p:extLst>
              <p:ext uri="{D42A27DB-BD31-4B8C-83A1-F6EECF244321}">
                <p14:modId xmlns:p14="http://schemas.microsoft.com/office/powerpoint/2010/main" val="3583032943"/>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dirty="0"/>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a:t>mean = logit(0.8), </a:t>
                      </a:r>
                      <a:r>
                        <a:rPr lang="en-US" sz="1900" err="1"/>
                        <a:t>sd</a:t>
                      </a:r>
                      <a:r>
                        <a:rPr lang="en-US" sz="1900"/>
                        <a:t> = 1</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10, scale = 1</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98E505B3-32FA-7D86-B315-6B0140EC1EF4}"/>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2574492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74A051-4DE9-8165-9CA7-886449BC1232}"/>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AA123D08-0385-3826-EDA1-F941E759CA3B}"/>
              </a:ext>
            </a:extLst>
          </p:cNvPr>
          <p:cNvGraphicFramePr>
            <a:graphicFrameLocks noGrp="1"/>
          </p:cNvGraphicFramePr>
          <p:nvPr>
            <p:extLst>
              <p:ext uri="{D42A27DB-BD31-4B8C-83A1-F6EECF244321}">
                <p14:modId xmlns:p14="http://schemas.microsoft.com/office/powerpoint/2010/main" val="538503317"/>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0.49</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0.21</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-2.49</a:t>
                      </a:r>
                    </a:p>
                  </a:txBody>
                  <a:tcPr/>
                </a:tc>
                <a:tc>
                  <a:txBody>
                    <a:bodyPr/>
                    <a:lstStyle/>
                    <a:p>
                      <a:pPr algn="just"/>
                      <a:r>
                        <a:rPr lang="en-US" sz="1100" dirty="0">
                          <a:latin typeface="Times New Roman" panose="02020603050405020304" pitchFamily="18" charset="0"/>
                          <a:cs typeface="Times New Roman" panose="02020603050405020304" pitchFamily="18" charset="0"/>
                        </a:rPr>
                        <a:t>1.47</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1.79</a:t>
                      </a:r>
                    </a:p>
                  </a:txBody>
                  <a:tcPr/>
                </a:tc>
                <a:tc>
                  <a:txBody>
                    <a:bodyPr/>
                    <a:lstStyle/>
                    <a:p>
                      <a:pPr algn="just"/>
                      <a:r>
                        <a:rPr lang="en-US" sz="1100" dirty="0">
                          <a:latin typeface="Times New Roman" panose="02020603050405020304" pitchFamily="18" charset="0"/>
                          <a:cs typeface="Times New Roman" panose="02020603050405020304" pitchFamily="18" charset="0"/>
                        </a:rPr>
                        <a:t>0.75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-2.76</a:t>
                      </a:r>
                    </a:p>
                  </a:txBody>
                  <a:tcPr/>
                </a:tc>
                <a:tc>
                  <a:txBody>
                    <a:bodyPr/>
                    <a:lstStyle/>
                    <a:p>
                      <a:pPr algn="just"/>
                      <a:r>
                        <a:rPr lang="en-US" sz="1100" dirty="0">
                          <a:latin typeface="Times New Roman" panose="02020603050405020304" pitchFamily="18" charset="0"/>
                          <a:cs typeface="Times New Roman" panose="02020603050405020304" pitchFamily="18" charset="0"/>
                        </a:rPr>
                        <a:t>0.51</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0.21</a:t>
                      </a:r>
                    </a:p>
                  </a:txBody>
                  <a:tcPr/>
                </a:tc>
                <a:tc>
                  <a:txBody>
                    <a:bodyPr/>
                    <a:lstStyle/>
                    <a:p>
                      <a:pPr algn="just"/>
                      <a:r>
                        <a:rPr lang="en-US" sz="1100" dirty="0">
                          <a:latin typeface="Times New Roman" panose="02020603050405020304" pitchFamily="18" charset="0"/>
                          <a:cs typeface="Times New Roman" panose="02020603050405020304" pitchFamily="18" charset="0"/>
                        </a:rPr>
                        <a:t>0.16</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99.87</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42.44</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1EFB9A4A-7C78-D37C-9F61-0E8FF2A42D26}"/>
              </a:ext>
            </a:extLst>
          </p:cNvPr>
          <p:cNvPicPr>
            <a:picLocks noChangeAspect="1"/>
          </p:cNvPicPr>
          <p:nvPr/>
        </p:nvPicPr>
        <p:blipFill>
          <a:blip r:embed="rId2"/>
          <a:stretch>
            <a:fillRect/>
          </a:stretch>
        </p:blipFill>
        <p:spPr>
          <a:xfrm>
            <a:off x="4649472" y="1328707"/>
            <a:ext cx="6771773" cy="4537998"/>
          </a:xfrm>
          <a:prstGeom prst="rect">
            <a:avLst/>
          </a:prstGeom>
        </p:spPr>
      </p:pic>
    </p:spTree>
    <p:extLst>
      <p:ext uri="{BB962C8B-B14F-4D97-AF65-F5344CB8AC3E}">
        <p14:creationId xmlns:p14="http://schemas.microsoft.com/office/powerpoint/2010/main" val="1035083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E7B2-C190-15D8-2126-60543B8DDE88}"/>
              </a:ext>
            </a:extLst>
          </p:cNvPr>
          <p:cNvSpPr>
            <a:spLocks noGrp="1"/>
          </p:cNvSpPr>
          <p:nvPr>
            <p:ph type="title"/>
          </p:nvPr>
        </p:nvSpPr>
        <p:spPr>
          <a:xfrm>
            <a:off x="644056" y="389188"/>
            <a:ext cx="10515600" cy="1000379"/>
          </a:xfrm>
        </p:spPr>
        <p:txBody>
          <a:bodyPr>
            <a:normAutofit/>
          </a:bodyPr>
          <a:lstStyle/>
          <a:p>
            <a:r>
              <a:rPr lang="en-US" sz="3200" b="1" dirty="0">
                <a:latin typeface="+mn-lt"/>
              </a:rPr>
              <a:t>Scenario 3: priors with 2 times weaker of penalized probability of all </a:t>
            </a:r>
            <a:r>
              <a:rPr lang="en-US" sz="3200" b="1" dirty="0" err="1">
                <a:latin typeface="+mn-lt"/>
              </a:rPr>
              <a:t>Matérn</a:t>
            </a:r>
            <a:r>
              <a:rPr lang="en-US" sz="3200" b="1" dirty="0">
                <a:latin typeface="+mn-lt"/>
              </a:rPr>
              <a:t> covariance parameters only</a:t>
            </a:r>
            <a:endParaRPr lang="en-US" sz="3200" dirty="0">
              <a:latin typeface="+mn-lt"/>
            </a:endParaRPr>
          </a:p>
        </p:txBody>
      </p:sp>
      <p:graphicFrame>
        <p:nvGraphicFramePr>
          <p:cNvPr id="4" name="Content Placeholder 7">
            <a:extLst>
              <a:ext uri="{FF2B5EF4-FFF2-40B4-BE49-F238E27FC236}">
                <a16:creationId xmlns:a16="http://schemas.microsoft.com/office/drawing/2014/main" id="{375C5454-0DF2-2CBD-8251-3BEC0F61865E}"/>
              </a:ext>
            </a:extLst>
          </p:cNvPr>
          <p:cNvGraphicFramePr>
            <a:graphicFrameLocks noGrp="1"/>
          </p:cNvGraphicFramePr>
          <p:nvPr>
            <p:ph idx="1"/>
            <p:extLst>
              <p:ext uri="{D42A27DB-BD31-4B8C-83A1-F6EECF244321}">
                <p14:modId xmlns:p14="http://schemas.microsoft.com/office/powerpoint/2010/main" val="2410126508"/>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a:t>
                      </a:r>
                      <a:r>
                        <a:rPr lang="en-US" sz="1900" dirty="0">
                          <a:solidFill>
                            <a:srgbClr val="C00000"/>
                          </a:solidFill>
                        </a:rPr>
                        <a:t>0.02</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1</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10, scale = 1</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DE51B249-9C30-A0B4-C451-F4A03E700C74}"/>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4262322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60AD61-4B59-1023-1321-1F7C6DF7185B}"/>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75D75809-003F-2A82-A650-9A56951B652D}"/>
              </a:ext>
            </a:extLst>
          </p:cNvPr>
          <p:cNvGraphicFramePr>
            <a:graphicFrameLocks noGrp="1"/>
          </p:cNvGraphicFramePr>
          <p:nvPr>
            <p:extLst>
              <p:ext uri="{D42A27DB-BD31-4B8C-83A1-F6EECF244321}">
                <p14:modId xmlns:p14="http://schemas.microsoft.com/office/powerpoint/2010/main" val="2304384826"/>
              </p:ext>
            </p:extLst>
          </p:nvPr>
        </p:nvGraphicFramePr>
        <p:xfrm>
          <a:off x="372236" y="709725"/>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-0.37</a:t>
                      </a:r>
                    </a:p>
                  </a:txBody>
                  <a:tcPr/>
                </a:tc>
                <a:tc>
                  <a:txBody>
                    <a:bodyPr/>
                    <a:lstStyle/>
                    <a:p>
                      <a:pPr algn="just"/>
                      <a:r>
                        <a:rPr lang="en-US" sz="1100" dirty="0">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0.05</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-0.52</a:t>
                      </a:r>
                    </a:p>
                  </a:txBody>
                  <a:tcPr/>
                </a:tc>
                <a:tc>
                  <a:txBody>
                    <a:bodyPr/>
                    <a:lstStyle/>
                    <a:p>
                      <a:pPr algn="just"/>
                      <a:r>
                        <a:rPr lang="en-US" sz="1100" dirty="0">
                          <a:latin typeface="Times New Roman" panose="02020603050405020304" pitchFamily="18" charset="0"/>
                          <a:cs typeface="Times New Roman" panose="02020603050405020304" pitchFamily="18" charset="0"/>
                        </a:rPr>
                        <a:t>0.34</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1.45</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-2.90</a:t>
                      </a:r>
                    </a:p>
                  </a:txBody>
                  <a:tcPr/>
                </a:tc>
                <a:tc>
                  <a:txBody>
                    <a:bodyPr/>
                    <a:lstStyle/>
                    <a:p>
                      <a:pPr algn="just"/>
                      <a:r>
                        <a:rPr lang="en-US" sz="1100" dirty="0">
                          <a:latin typeface="Times New Roman" panose="02020603050405020304" pitchFamily="18" charset="0"/>
                          <a:cs typeface="Times New Roman" panose="02020603050405020304" pitchFamily="18" charset="0"/>
                        </a:rPr>
                        <a:t>0.53</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0.66</a:t>
                      </a:r>
                    </a:p>
                  </a:txBody>
                  <a:tcPr/>
                </a:tc>
                <a:tc>
                  <a:txBody>
                    <a:bodyPr/>
                    <a:lstStyle/>
                    <a:p>
                      <a:pPr algn="just"/>
                      <a:r>
                        <a:rPr lang="en-US" sz="1100" dirty="0">
                          <a:latin typeface="Times New Roman" panose="02020603050405020304" pitchFamily="18" charset="0"/>
                          <a:cs typeface="Times New Roman" panose="02020603050405020304" pitchFamily="18" charset="0"/>
                        </a:rPr>
                        <a:t>0.28</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0.65</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106.99</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45.75</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0.81</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a:extLst>
              <a:ext uri="{FF2B5EF4-FFF2-40B4-BE49-F238E27FC236}">
                <a16:creationId xmlns:a16="http://schemas.microsoft.com/office/drawing/2014/main" id="{A60B5C4C-85AB-2F13-31D4-62ECCF127ADC}"/>
              </a:ext>
            </a:extLst>
          </p:cNvPr>
          <p:cNvPicPr>
            <a:picLocks noChangeAspect="1"/>
          </p:cNvPicPr>
          <p:nvPr/>
        </p:nvPicPr>
        <p:blipFill>
          <a:blip r:embed="rId2"/>
          <a:stretch>
            <a:fillRect/>
          </a:stretch>
        </p:blipFill>
        <p:spPr>
          <a:xfrm>
            <a:off x="4622131" y="1320798"/>
            <a:ext cx="6615364" cy="4553815"/>
          </a:xfrm>
          <a:prstGeom prst="rect">
            <a:avLst/>
          </a:prstGeom>
        </p:spPr>
      </p:pic>
    </p:spTree>
    <p:extLst>
      <p:ext uri="{BB962C8B-B14F-4D97-AF65-F5344CB8AC3E}">
        <p14:creationId xmlns:p14="http://schemas.microsoft.com/office/powerpoint/2010/main" val="2061520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6838B4-7B08-59EF-3814-33794B7B2852}"/>
              </a:ext>
            </a:extLst>
          </p:cNvPr>
          <p:cNvSpPr>
            <a:spLocks noGrp="1"/>
          </p:cNvSpPr>
          <p:nvPr>
            <p:ph type="title"/>
          </p:nvPr>
        </p:nvSpPr>
        <p:spPr>
          <a:xfrm>
            <a:off x="644056" y="365125"/>
            <a:ext cx="11230952" cy="975995"/>
          </a:xfrm>
        </p:spPr>
        <p:txBody>
          <a:bodyPr>
            <a:normAutofit/>
          </a:bodyPr>
          <a:lstStyle/>
          <a:p>
            <a:r>
              <a:rPr lang="en-US" sz="3200" b="1" dirty="0">
                <a:latin typeface="+mn-lt"/>
              </a:rPr>
              <a:t>Scenario 4: priors with 2 times of SD of all Leroux CAR covariance parameters only</a:t>
            </a:r>
            <a:endParaRPr lang="en-US" sz="3200" dirty="0">
              <a:latin typeface="+mn-lt"/>
            </a:endParaRPr>
          </a:p>
        </p:txBody>
      </p:sp>
      <p:graphicFrame>
        <p:nvGraphicFramePr>
          <p:cNvPr id="6" name="Content Placeholder 7">
            <a:extLst>
              <a:ext uri="{FF2B5EF4-FFF2-40B4-BE49-F238E27FC236}">
                <a16:creationId xmlns:a16="http://schemas.microsoft.com/office/drawing/2014/main" id="{F6B443D4-F1DD-0EC9-8675-721D04176D3B}"/>
              </a:ext>
            </a:extLst>
          </p:cNvPr>
          <p:cNvGraphicFramePr>
            <a:graphicFrameLocks noGrp="1"/>
          </p:cNvGraphicFramePr>
          <p:nvPr>
            <p:ph idx="1"/>
            <p:extLst>
              <p:ext uri="{D42A27DB-BD31-4B8C-83A1-F6EECF244321}">
                <p14:modId xmlns:p14="http://schemas.microsoft.com/office/powerpoint/2010/main" val="1736999641"/>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 </a:t>
                      </a:r>
                      <a:r>
                        <a:rPr lang="en-US" sz="1900" dirty="0">
                          <a:solidFill>
                            <a:srgbClr val="C00000"/>
                          </a:solidFill>
                        </a:rPr>
                        <a:t>2</a:t>
                      </a:r>
                    </a:p>
                  </a:txBody>
                  <a:tcPr marL="175137" marR="175137" marT="87568" marB="87568"/>
                </a:tc>
                <a:extLst>
                  <a:ext uri="{0D108BD9-81ED-4DB2-BD59-A6C34878D82A}">
                    <a16:rowId xmlns:a16="http://schemas.microsoft.com/office/drawing/2014/main" val="1384692790"/>
                  </a:ext>
                </a:extLst>
              </a:tr>
            </a:tbl>
          </a:graphicData>
        </a:graphic>
      </p:graphicFrame>
      <p:sp>
        <p:nvSpPr>
          <p:cNvPr id="7" name="TextBox 6">
            <a:extLst>
              <a:ext uri="{FF2B5EF4-FFF2-40B4-BE49-F238E27FC236}">
                <a16:creationId xmlns:a16="http://schemas.microsoft.com/office/drawing/2014/main" id="{03A2B762-27E3-2D23-ABB0-0E9486F213D3}"/>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687001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6CBB83-F524-95D8-DB92-5BB9BFB7B280}"/>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20AC7A9A-24A0-6C0B-1BA3-64A746304FEF}"/>
              </a:ext>
            </a:extLst>
          </p:cNvPr>
          <p:cNvGraphicFramePr>
            <a:graphicFrameLocks noGrp="1"/>
          </p:cNvGraphicFramePr>
          <p:nvPr>
            <p:extLst>
              <p:ext uri="{D42A27DB-BD31-4B8C-83A1-F6EECF244321}">
                <p14:modId xmlns:p14="http://schemas.microsoft.com/office/powerpoint/2010/main" val="1672779197"/>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0.21</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-2.53</a:t>
                      </a:r>
                    </a:p>
                  </a:txBody>
                  <a:tcPr/>
                </a:tc>
                <a:tc>
                  <a:txBody>
                    <a:bodyPr/>
                    <a:lstStyle/>
                    <a:p>
                      <a:pPr algn="just"/>
                      <a:r>
                        <a:rPr lang="en-US" sz="1100" dirty="0">
                          <a:latin typeface="Times New Roman" panose="02020603050405020304" pitchFamily="18" charset="0"/>
                          <a:cs typeface="Times New Roman" panose="02020603050405020304" pitchFamily="18" charset="0"/>
                        </a:rPr>
                        <a:t>1.39</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1.80</a:t>
                      </a:r>
                    </a:p>
                  </a:txBody>
                  <a:tcPr/>
                </a:tc>
                <a:tc>
                  <a:txBody>
                    <a:bodyPr/>
                    <a:lstStyle/>
                    <a:p>
                      <a:pPr algn="just"/>
                      <a:r>
                        <a:rPr lang="en-US" sz="1100" dirty="0">
                          <a:latin typeface="Times New Roman" panose="02020603050405020304" pitchFamily="18" charset="0"/>
                          <a:cs typeface="Times New Roman" panose="02020603050405020304" pitchFamily="18" charset="0"/>
                        </a:rPr>
                        <a:t>0.75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-3.85</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0.33</a:t>
                      </a: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0.70</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99.43</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42.37</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9" name="Picture 8">
            <a:extLst>
              <a:ext uri="{FF2B5EF4-FFF2-40B4-BE49-F238E27FC236}">
                <a16:creationId xmlns:a16="http://schemas.microsoft.com/office/drawing/2014/main" id="{72A63274-4931-C858-55FD-955A57EC3395}"/>
              </a:ext>
            </a:extLst>
          </p:cNvPr>
          <p:cNvPicPr>
            <a:picLocks noChangeAspect="1"/>
          </p:cNvPicPr>
          <p:nvPr/>
        </p:nvPicPr>
        <p:blipFill>
          <a:blip r:embed="rId2"/>
          <a:stretch>
            <a:fillRect/>
          </a:stretch>
        </p:blipFill>
        <p:spPr>
          <a:xfrm>
            <a:off x="4711165" y="1645118"/>
            <a:ext cx="5351646" cy="3567764"/>
          </a:xfrm>
          <a:prstGeom prst="rect">
            <a:avLst/>
          </a:prstGeom>
        </p:spPr>
      </p:pic>
    </p:spTree>
    <p:extLst>
      <p:ext uri="{BB962C8B-B14F-4D97-AF65-F5344CB8AC3E}">
        <p14:creationId xmlns:p14="http://schemas.microsoft.com/office/powerpoint/2010/main" val="804105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336B-F641-E12B-D33E-60B358C19BB7}"/>
              </a:ext>
            </a:extLst>
          </p:cNvPr>
          <p:cNvSpPr>
            <a:spLocks noGrp="1"/>
          </p:cNvSpPr>
          <p:nvPr>
            <p:ph type="title"/>
          </p:nvPr>
        </p:nvSpPr>
        <p:spPr>
          <a:xfrm>
            <a:off x="644056" y="211756"/>
            <a:ext cx="10515600" cy="937657"/>
          </a:xfrm>
        </p:spPr>
        <p:txBody>
          <a:bodyPr>
            <a:normAutofit/>
          </a:bodyPr>
          <a:lstStyle/>
          <a:p>
            <a:r>
              <a:rPr lang="en-US" sz="2800" b="1" dirty="0">
                <a:latin typeface="+mn-lt"/>
              </a:rPr>
              <a:t>Scenario 5: 4 times weaker of the penalized probability of PC prior for Sigma</a:t>
            </a:r>
            <a:endParaRPr lang="en-US" sz="2800" dirty="0">
              <a:latin typeface="+mn-lt"/>
            </a:endParaRPr>
          </a:p>
        </p:txBody>
      </p:sp>
      <p:graphicFrame>
        <p:nvGraphicFramePr>
          <p:cNvPr id="4" name="Content Placeholder 7">
            <a:extLst>
              <a:ext uri="{FF2B5EF4-FFF2-40B4-BE49-F238E27FC236}">
                <a16:creationId xmlns:a16="http://schemas.microsoft.com/office/drawing/2014/main" id="{4F747E13-CA7E-D2BA-0940-C9D829EC491B}"/>
              </a:ext>
            </a:extLst>
          </p:cNvPr>
          <p:cNvGraphicFramePr>
            <a:graphicFrameLocks noGrp="1"/>
          </p:cNvGraphicFramePr>
          <p:nvPr>
            <p:ph idx="1"/>
            <p:extLst>
              <p:ext uri="{D42A27DB-BD31-4B8C-83A1-F6EECF244321}">
                <p14:modId xmlns:p14="http://schemas.microsoft.com/office/powerpoint/2010/main" val="2507003662"/>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a:t>
                      </a:r>
                      <a:r>
                        <a:rPr lang="en-US" sz="1900" dirty="0">
                          <a:solidFill>
                            <a:srgbClr val="C00000"/>
                          </a:solidFill>
                        </a:rPr>
                        <a:t>0.04</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B9CE7932-9A60-DC22-0AD2-C8FB717C1FBD}"/>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61020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DC13D-B22E-323C-D739-866274303B68}"/>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D49A36BF-5E77-0571-B46F-A6702EBFC043}"/>
              </a:ext>
            </a:extLst>
          </p:cNvPr>
          <p:cNvGraphicFramePr>
            <a:graphicFrameLocks noGrp="1"/>
          </p:cNvGraphicFramePr>
          <p:nvPr>
            <p:extLst>
              <p:ext uri="{D42A27DB-BD31-4B8C-83A1-F6EECF244321}">
                <p14:modId xmlns:p14="http://schemas.microsoft.com/office/powerpoint/2010/main" val="4117870120"/>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-0.39</a:t>
                      </a:r>
                    </a:p>
                  </a:txBody>
                  <a:tcPr/>
                </a:tc>
                <a:tc>
                  <a:txBody>
                    <a:bodyPr/>
                    <a:lstStyle/>
                    <a:p>
                      <a:pPr algn="just"/>
                      <a:r>
                        <a:rPr lang="en-US" sz="1100" dirty="0">
                          <a:latin typeface="Times New Roman" panose="02020603050405020304" pitchFamily="18" charset="0"/>
                          <a:cs typeface="Times New Roman" panose="02020603050405020304" pitchFamily="18" charset="0"/>
                        </a:rPr>
                        <a:t>0.42</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0.16</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-0.64</a:t>
                      </a:r>
                    </a:p>
                  </a:txBody>
                  <a:tcPr/>
                </a:tc>
                <a:tc>
                  <a:txBody>
                    <a:bodyPr/>
                    <a:lstStyle/>
                    <a:p>
                      <a:pPr algn="just"/>
                      <a:r>
                        <a:rPr lang="en-US" sz="1100" dirty="0">
                          <a:latin typeface="Times New Roman" panose="02020603050405020304" pitchFamily="18" charset="0"/>
                          <a:cs typeface="Times New Roman" panose="02020603050405020304" pitchFamily="18" charset="0"/>
                        </a:rPr>
                        <a:t>0.33</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1.47</a:t>
                      </a:r>
                    </a:p>
                  </a:txBody>
                  <a:tcPr/>
                </a:tc>
                <a:tc>
                  <a:txBody>
                    <a:bodyPr/>
                    <a:lstStyle/>
                    <a:p>
                      <a:pPr algn="just"/>
                      <a:r>
                        <a:rPr lang="en-US" sz="1100" dirty="0">
                          <a:latin typeface="Times New Roman" panose="02020603050405020304" pitchFamily="18" charset="0"/>
                          <a:cs typeface="Times New Roman" panose="02020603050405020304" pitchFamily="18" charset="0"/>
                        </a:rPr>
                        <a:t>0.27</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-4.11</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0.70</a:t>
                      </a:r>
                    </a:p>
                  </a:txBody>
                  <a:tcPr/>
                </a:tc>
                <a:tc>
                  <a:txBody>
                    <a:bodyPr/>
                    <a:lstStyle/>
                    <a:p>
                      <a:pPr algn="just"/>
                      <a:r>
                        <a:rPr lang="en-US" sz="1100" dirty="0">
                          <a:latin typeface="Times New Roman" panose="02020603050405020304" pitchFamily="18" charset="0"/>
                          <a:cs typeface="Times New Roman" panose="02020603050405020304" pitchFamily="18" charset="0"/>
                        </a:rPr>
                        <a:t>0.24</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0.67</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104.04</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44.34</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0.82</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6E45FE6E-270B-21B5-1E32-3272A6221174}"/>
              </a:ext>
            </a:extLst>
          </p:cNvPr>
          <p:cNvPicPr>
            <a:picLocks noChangeAspect="1"/>
          </p:cNvPicPr>
          <p:nvPr/>
        </p:nvPicPr>
        <p:blipFill>
          <a:blip r:embed="rId2"/>
          <a:stretch>
            <a:fillRect/>
          </a:stretch>
        </p:blipFill>
        <p:spPr>
          <a:xfrm>
            <a:off x="4706691" y="1524000"/>
            <a:ext cx="5715000" cy="3810000"/>
          </a:xfrm>
          <a:prstGeom prst="rect">
            <a:avLst/>
          </a:prstGeom>
        </p:spPr>
      </p:pic>
    </p:spTree>
    <p:extLst>
      <p:ext uri="{BB962C8B-B14F-4D97-AF65-F5344CB8AC3E}">
        <p14:creationId xmlns:p14="http://schemas.microsoft.com/office/powerpoint/2010/main" val="3592860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D0543-B92E-8D21-C2C8-5996B7EBBB37}"/>
              </a:ext>
            </a:extLst>
          </p:cNvPr>
          <p:cNvSpPr>
            <a:spLocks noGrp="1"/>
          </p:cNvSpPr>
          <p:nvPr>
            <p:ph type="title"/>
          </p:nvPr>
        </p:nvSpPr>
        <p:spPr>
          <a:xfrm>
            <a:off x="618067" y="309233"/>
            <a:ext cx="4200821" cy="486296"/>
          </a:xfrm>
        </p:spPr>
        <p:txBody>
          <a:bodyPr vert="horz" lIns="91440" tIns="45720" rIns="91440" bIns="45720" rtlCol="0" anchor="ctr">
            <a:normAutofit fontScale="90000"/>
          </a:bodyPr>
          <a:lstStyle/>
          <a:p>
            <a:r>
              <a:rPr lang="en-US" sz="3200" b="1" kern="1200" dirty="0">
                <a:solidFill>
                  <a:schemeClr val="tx1"/>
                </a:solidFill>
                <a:latin typeface="+mn-lt"/>
                <a:ea typeface="+mj-ea"/>
                <a:cs typeface="+mj-cs"/>
              </a:rPr>
              <a:t>Prior and Posterior</a:t>
            </a:r>
          </a:p>
        </p:txBody>
      </p:sp>
      <p:grpSp>
        <p:nvGrpSpPr>
          <p:cNvPr id="10" name="Group 9">
            <a:extLst>
              <a:ext uri="{FF2B5EF4-FFF2-40B4-BE49-F238E27FC236}">
                <a16:creationId xmlns:a16="http://schemas.microsoft.com/office/drawing/2014/main" id="{043F5DAA-6E1F-BF7E-0696-FEB66AD6A5B8}"/>
              </a:ext>
            </a:extLst>
          </p:cNvPr>
          <p:cNvGrpSpPr/>
          <p:nvPr/>
        </p:nvGrpSpPr>
        <p:grpSpPr>
          <a:xfrm>
            <a:off x="408005" y="1637884"/>
            <a:ext cx="11375990" cy="4035126"/>
            <a:chOff x="497208" y="1365741"/>
            <a:chExt cx="11375990" cy="4035126"/>
          </a:xfrm>
        </p:grpSpPr>
        <p:grpSp>
          <p:nvGrpSpPr>
            <p:cNvPr id="22" name="Group 21">
              <a:extLst>
                <a:ext uri="{FF2B5EF4-FFF2-40B4-BE49-F238E27FC236}">
                  <a16:creationId xmlns:a16="http://schemas.microsoft.com/office/drawing/2014/main" id="{E8841DF4-B451-1AC6-AB76-ECB204AEDE0D}"/>
                </a:ext>
              </a:extLst>
            </p:cNvPr>
            <p:cNvGrpSpPr/>
            <p:nvPr/>
          </p:nvGrpSpPr>
          <p:grpSpPr>
            <a:xfrm>
              <a:off x="500256" y="1365741"/>
              <a:ext cx="11372942" cy="4035126"/>
              <a:chOff x="618067" y="1461457"/>
              <a:chExt cx="11048730" cy="3847934"/>
            </a:xfrm>
          </p:grpSpPr>
          <p:pic>
            <p:nvPicPr>
              <p:cNvPr id="15" name="Picture 14" descr="Chart, line chart&#10;&#10;Description automatically generated">
                <a:extLst>
                  <a:ext uri="{FF2B5EF4-FFF2-40B4-BE49-F238E27FC236}">
                    <a16:creationId xmlns:a16="http://schemas.microsoft.com/office/drawing/2014/main" id="{6B066F4F-5C77-BBFD-063F-DB9DC43DFB95}"/>
                  </a:ext>
                </a:extLst>
              </p:cNvPr>
              <p:cNvPicPr>
                <a:picLocks noChangeAspect="1"/>
              </p:cNvPicPr>
              <p:nvPr/>
            </p:nvPicPr>
            <p:blipFill>
              <a:blip r:embed="rId2"/>
              <a:stretch>
                <a:fillRect/>
              </a:stretch>
            </p:blipFill>
            <p:spPr>
              <a:xfrm>
                <a:off x="618067" y="1461457"/>
                <a:ext cx="3505464" cy="1759846"/>
              </a:xfrm>
              <a:prstGeom prst="rect">
                <a:avLst/>
              </a:prstGeom>
            </p:spPr>
          </p:pic>
          <p:pic>
            <p:nvPicPr>
              <p:cNvPr id="18" name="Picture 17" descr="Chart, line chart&#10;&#10;Description automatically generated">
                <a:extLst>
                  <a:ext uri="{FF2B5EF4-FFF2-40B4-BE49-F238E27FC236}">
                    <a16:creationId xmlns:a16="http://schemas.microsoft.com/office/drawing/2014/main" id="{423591C3-5013-95D6-E344-A33FFD6797E3}"/>
                  </a:ext>
                </a:extLst>
              </p:cNvPr>
              <p:cNvPicPr>
                <a:picLocks noChangeAspect="1"/>
              </p:cNvPicPr>
              <p:nvPr/>
            </p:nvPicPr>
            <p:blipFill>
              <a:blip r:embed="rId3"/>
              <a:stretch>
                <a:fillRect/>
              </a:stretch>
            </p:blipFill>
            <p:spPr>
              <a:xfrm>
                <a:off x="7906015" y="3429000"/>
                <a:ext cx="3760782" cy="1880391"/>
              </a:xfrm>
              <a:prstGeom prst="rect">
                <a:avLst/>
              </a:prstGeom>
            </p:spPr>
          </p:pic>
          <p:pic>
            <p:nvPicPr>
              <p:cNvPr id="21" name="Picture 20" descr="Chart, line chart&#10;&#10;Description automatically generated">
                <a:extLst>
                  <a:ext uri="{FF2B5EF4-FFF2-40B4-BE49-F238E27FC236}">
                    <a16:creationId xmlns:a16="http://schemas.microsoft.com/office/drawing/2014/main" id="{FFC462ED-069C-BCA3-19CA-26E09A1A537E}"/>
                  </a:ext>
                </a:extLst>
              </p:cNvPr>
              <p:cNvPicPr>
                <a:picLocks noChangeAspect="1"/>
              </p:cNvPicPr>
              <p:nvPr/>
            </p:nvPicPr>
            <p:blipFill>
              <a:blip r:embed="rId4"/>
              <a:stretch>
                <a:fillRect/>
              </a:stretch>
            </p:blipFill>
            <p:spPr>
              <a:xfrm>
                <a:off x="7906013" y="1468571"/>
                <a:ext cx="3505463" cy="1752732"/>
              </a:xfrm>
              <a:prstGeom prst="rect">
                <a:avLst/>
              </a:prstGeom>
            </p:spPr>
          </p:pic>
        </p:grpSp>
        <p:pic>
          <p:nvPicPr>
            <p:cNvPr id="4" name="Picture 3" descr="Chart, line chart&#10;&#10;Description automatically generated">
              <a:extLst>
                <a:ext uri="{FF2B5EF4-FFF2-40B4-BE49-F238E27FC236}">
                  <a16:creationId xmlns:a16="http://schemas.microsoft.com/office/drawing/2014/main" id="{BC40C8BB-3A4C-A652-F75C-0F8E8E7E6E4C}"/>
                </a:ext>
              </a:extLst>
            </p:cNvPr>
            <p:cNvPicPr>
              <a:picLocks noChangeAspect="1"/>
            </p:cNvPicPr>
            <p:nvPr/>
          </p:nvPicPr>
          <p:blipFill>
            <a:blip r:embed="rId5"/>
            <a:stretch>
              <a:fillRect/>
            </a:stretch>
          </p:blipFill>
          <p:spPr>
            <a:xfrm>
              <a:off x="4251157" y="1370475"/>
              <a:ext cx="3608329" cy="1917012"/>
            </a:xfrm>
            <a:prstGeom prst="rect">
              <a:avLst/>
            </a:prstGeom>
          </p:spPr>
        </p:pic>
        <p:pic>
          <p:nvPicPr>
            <p:cNvPr id="6" name="Picture 5" descr="Chart, line chart&#10;&#10;Description automatically generated">
              <a:extLst>
                <a:ext uri="{FF2B5EF4-FFF2-40B4-BE49-F238E27FC236}">
                  <a16:creationId xmlns:a16="http://schemas.microsoft.com/office/drawing/2014/main" id="{88D172A2-F5C5-6146-D245-D4594E2A071E}"/>
                </a:ext>
              </a:extLst>
            </p:cNvPr>
            <p:cNvPicPr>
              <a:picLocks noChangeAspect="1"/>
            </p:cNvPicPr>
            <p:nvPr/>
          </p:nvPicPr>
          <p:blipFill>
            <a:blip r:embed="rId6"/>
            <a:stretch>
              <a:fillRect/>
            </a:stretch>
          </p:blipFill>
          <p:spPr>
            <a:xfrm>
              <a:off x="497208" y="3429000"/>
              <a:ext cx="3689683" cy="1969582"/>
            </a:xfrm>
            <a:prstGeom prst="rect">
              <a:avLst/>
            </a:prstGeom>
          </p:spPr>
        </p:pic>
        <p:pic>
          <p:nvPicPr>
            <p:cNvPr id="8" name="Picture 7" descr="Chart, line chart&#10;&#10;Description automatically generated">
              <a:extLst>
                <a:ext uri="{FF2B5EF4-FFF2-40B4-BE49-F238E27FC236}">
                  <a16:creationId xmlns:a16="http://schemas.microsoft.com/office/drawing/2014/main" id="{C3C2126B-D2C8-3B9E-F936-154865A59A17}"/>
                </a:ext>
              </a:extLst>
            </p:cNvPr>
            <p:cNvPicPr>
              <a:picLocks noChangeAspect="1"/>
            </p:cNvPicPr>
            <p:nvPr/>
          </p:nvPicPr>
          <p:blipFill>
            <a:blip r:embed="rId7"/>
            <a:stretch>
              <a:fillRect/>
            </a:stretch>
          </p:blipFill>
          <p:spPr>
            <a:xfrm>
              <a:off x="4249633" y="3429000"/>
              <a:ext cx="3689685" cy="1969582"/>
            </a:xfrm>
            <a:prstGeom prst="rect">
              <a:avLst/>
            </a:prstGeom>
          </p:spPr>
        </p:pic>
      </p:grpSp>
    </p:spTree>
    <p:extLst>
      <p:ext uri="{BB962C8B-B14F-4D97-AF65-F5344CB8AC3E}">
        <p14:creationId xmlns:p14="http://schemas.microsoft.com/office/powerpoint/2010/main" val="161773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828DD3-6403-585D-D34B-A0AABD1764D3}"/>
              </a:ext>
            </a:extLst>
          </p:cNvPr>
          <p:cNvSpPr>
            <a:spLocks noGrp="1"/>
          </p:cNvSpPr>
          <p:nvPr>
            <p:ph type="title"/>
          </p:nvPr>
        </p:nvSpPr>
        <p:spPr>
          <a:xfrm>
            <a:off x="713072" y="288759"/>
            <a:ext cx="10515600" cy="789272"/>
          </a:xfrm>
        </p:spPr>
        <p:txBody>
          <a:bodyPr>
            <a:normAutofit fontScale="90000"/>
          </a:bodyPr>
          <a:lstStyle/>
          <a:p>
            <a:r>
              <a:rPr lang="en-US" sz="3200" b="1" dirty="0">
                <a:latin typeface="+mn-lt"/>
              </a:rPr>
              <a:t>Scenario 6: 2 times weaker of the penalized probability of PC prior for Sigma from 2 times of maximum sigma</a:t>
            </a:r>
            <a:endParaRPr lang="en-US" sz="3200" dirty="0">
              <a:latin typeface="+mn-lt"/>
            </a:endParaRPr>
          </a:p>
        </p:txBody>
      </p:sp>
      <p:graphicFrame>
        <p:nvGraphicFramePr>
          <p:cNvPr id="5" name="Content Placeholder 7">
            <a:extLst>
              <a:ext uri="{FF2B5EF4-FFF2-40B4-BE49-F238E27FC236}">
                <a16:creationId xmlns:a16="http://schemas.microsoft.com/office/drawing/2014/main" id="{E050AECF-209B-1141-6E23-497812AF1827}"/>
              </a:ext>
            </a:extLst>
          </p:cNvPr>
          <p:cNvGraphicFramePr>
            <a:graphicFrameLocks noGrp="1"/>
          </p:cNvGraphicFramePr>
          <p:nvPr>
            <p:ph idx="1"/>
            <p:extLst>
              <p:ext uri="{D42A27DB-BD31-4B8C-83A1-F6EECF244321}">
                <p14:modId xmlns:p14="http://schemas.microsoft.com/office/powerpoint/2010/main" val="2849071533"/>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a:t>
                      </a:r>
                      <a:r>
                        <a:rPr lang="en-US" sz="1900" dirty="0">
                          <a:solidFill>
                            <a:srgbClr val="C00000"/>
                          </a:solidFill>
                        </a:rPr>
                        <a:t>0.50</a:t>
                      </a:r>
                      <a:r>
                        <a:rPr lang="en-US" sz="1900" dirty="0"/>
                        <a:t>, prob = </a:t>
                      </a:r>
                      <a:r>
                        <a:rPr lang="en-US" sz="1900" dirty="0">
                          <a:solidFill>
                            <a:srgbClr val="C00000"/>
                          </a:solidFill>
                        </a:rPr>
                        <a:t>0.02</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5BBDACC6-3AA6-5348-85F9-73152F959B32}"/>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197355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4DD178-C944-C28E-2143-D20BF2FFA2A8}"/>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C5753300-F277-30F7-4A9F-09476224CAA7}"/>
              </a:ext>
            </a:extLst>
          </p:cNvPr>
          <p:cNvGraphicFramePr>
            <a:graphicFrameLocks noGrp="1"/>
          </p:cNvGraphicFramePr>
          <p:nvPr>
            <p:extLst>
              <p:ext uri="{D42A27DB-BD31-4B8C-83A1-F6EECF244321}">
                <p14:modId xmlns:p14="http://schemas.microsoft.com/office/powerpoint/2010/main" val="4023920990"/>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-0.45</a:t>
                      </a:r>
                    </a:p>
                  </a:txBody>
                  <a:tcPr/>
                </a:tc>
                <a:tc>
                  <a:txBody>
                    <a:bodyPr/>
                    <a:lstStyle/>
                    <a:p>
                      <a:pPr algn="just"/>
                      <a:r>
                        <a:rPr lang="en-US" sz="1100" dirty="0">
                          <a:latin typeface="Times New Roman" panose="02020603050405020304" pitchFamily="18" charset="0"/>
                          <a:cs typeface="Times New Roman" panose="02020603050405020304" pitchFamily="18" charset="0"/>
                        </a:rPr>
                        <a:t>0.42</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-0.39</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1.41</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-4.08</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0.86</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0.65</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107.40</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45.99</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0.81</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6065FACD-80E0-2319-1307-484ADF6058E8}"/>
              </a:ext>
            </a:extLst>
          </p:cNvPr>
          <p:cNvPicPr>
            <a:picLocks noChangeAspect="1"/>
          </p:cNvPicPr>
          <p:nvPr/>
        </p:nvPicPr>
        <p:blipFill>
          <a:blip r:embed="rId2"/>
          <a:stretch>
            <a:fillRect/>
          </a:stretch>
        </p:blipFill>
        <p:spPr>
          <a:xfrm>
            <a:off x="4565495" y="1524000"/>
            <a:ext cx="5715000" cy="3810000"/>
          </a:xfrm>
          <a:prstGeom prst="rect">
            <a:avLst/>
          </a:prstGeom>
        </p:spPr>
      </p:pic>
    </p:spTree>
    <p:extLst>
      <p:ext uri="{BB962C8B-B14F-4D97-AF65-F5344CB8AC3E}">
        <p14:creationId xmlns:p14="http://schemas.microsoft.com/office/powerpoint/2010/main" val="4219492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2849-796E-ABDA-9446-A53DDECBB2A7}"/>
              </a:ext>
            </a:extLst>
          </p:cNvPr>
          <p:cNvSpPr>
            <a:spLocks noGrp="1"/>
          </p:cNvSpPr>
          <p:nvPr>
            <p:ph type="title"/>
          </p:nvPr>
        </p:nvSpPr>
        <p:spPr>
          <a:xfrm>
            <a:off x="644056" y="365125"/>
            <a:ext cx="10515600" cy="985503"/>
          </a:xfrm>
        </p:spPr>
        <p:txBody>
          <a:bodyPr>
            <a:normAutofit/>
          </a:bodyPr>
          <a:lstStyle/>
          <a:p>
            <a:r>
              <a:rPr lang="en-US" sz="3000" b="1" dirty="0">
                <a:latin typeface="+mn-lt"/>
              </a:rPr>
              <a:t>Scenario 7: 4 times weaker of the penalized probability of PC prior for Rho</a:t>
            </a:r>
            <a:endParaRPr lang="en-US" sz="3000" dirty="0">
              <a:latin typeface="+mn-lt"/>
            </a:endParaRPr>
          </a:p>
        </p:txBody>
      </p:sp>
      <p:graphicFrame>
        <p:nvGraphicFramePr>
          <p:cNvPr id="4" name="Content Placeholder 7">
            <a:extLst>
              <a:ext uri="{FF2B5EF4-FFF2-40B4-BE49-F238E27FC236}">
                <a16:creationId xmlns:a16="http://schemas.microsoft.com/office/drawing/2014/main" id="{2BB651FA-2E76-1AF9-5304-39BA0B47143A}"/>
              </a:ext>
            </a:extLst>
          </p:cNvPr>
          <p:cNvGraphicFramePr>
            <a:graphicFrameLocks noGrp="1"/>
          </p:cNvGraphicFramePr>
          <p:nvPr>
            <p:ph idx="1"/>
            <p:extLst>
              <p:ext uri="{D42A27DB-BD31-4B8C-83A1-F6EECF244321}">
                <p14:modId xmlns:p14="http://schemas.microsoft.com/office/powerpoint/2010/main" val="1695234414"/>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0.04</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a:t>
                      </a:r>
                      <a:r>
                        <a:rPr lang="en-US" sz="1900" dirty="0">
                          <a:solidFill>
                            <a:srgbClr val="C00000"/>
                          </a:solidFill>
                        </a:rPr>
                        <a:t>0.02</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066C9BBF-AF8C-0097-E03E-A54F9935C09A}"/>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2229926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AFE293-589F-B534-47B9-C7A106D9C0E0}"/>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79D3B524-4FF1-92EE-E6F8-8D49125C799A}"/>
              </a:ext>
            </a:extLst>
          </p:cNvPr>
          <p:cNvGraphicFramePr>
            <a:graphicFrameLocks noGrp="1"/>
          </p:cNvGraphicFramePr>
          <p:nvPr>
            <p:extLst>
              <p:ext uri="{D42A27DB-BD31-4B8C-83A1-F6EECF244321}">
                <p14:modId xmlns:p14="http://schemas.microsoft.com/office/powerpoint/2010/main" val="3602530656"/>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-0.38</a:t>
                      </a:r>
                    </a:p>
                  </a:txBody>
                  <a:tcPr/>
                </a:tc>
                <a:tc>
                  <a:txBody>
                    <a:bodyPr/>
                    <a:lstStyle/>
                    <a:p>
                      <a:pPr algn="just"/>
                      <a:r>
                        <a:rPr lang="en-US" sz="1100" dirty="0">
                          <a:latin typeface="Times New Roman" panose="02020603050405020304" pitchFamily="18" charset="0"/>
                          <a:cs typeface="Times New Roman" panose="02020603050405020304" pitchFamily="18" charset="0"/>
                        </a:rPr>
                        <a:t>0.43</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-0.82</a:t>
                      </a:r>
                    </a:p>
                  </a:txBody>
                  <a:tcPr/>
                </a:tc>
                <a:tc>
                  <a:txBody>
                    <a:bodyPr/>
                    <a:lstStyle/>
                    <a:p>
                      <a:pPr algn="just"/>
                      <a:r>
                        <a:rPr lang="en-US" sz="1100" dirty="0">
                          <a:latin typeface="Times New Roman" panose="02020603050405020304" pitchFamily="18" charset="0"/>
                          <a:cs typeface="Times New Roman" panose="02020603050405020304" pitchFamily="18" charset="0"/>
                        </a:rPr>
                        <a:t>0.43</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1.50</a:t>
                      </a:r>
                    </a:p>
                  </a:txBody>
                  <a:tcPr/>
                </a:tc>
                <a:tc>
                  <a:txBody>
                    <a:bodyPr/>
                    <a:lstStyle/>
                    <a:p>
                      <a:pPr algn="just"/>
                      <a:r>
                        <a:rPr lang="en-US" sz="1100" dirty="0">
                          <a:latin typeface="Times New Roman" panose="02020603050405020304" pitchFamily="18" charset="0"/>
                          <a:cs typeface="Times New Roman" panose="02020603050405020304" pitchFamily="18" charset="0"/>
                        </a:rPr>
                        <a:t>0.30</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-4.09</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0.61</a:t>
                      </a:r>
                    </a:p>
                  </a:txBody>
                  <a:tcPr/>
                </a:tc>
                <a:tc>
                  <a:txBody>
                    <a:bodyPr/>
                    <a:lstStyle/>
                    <a:p>
                      <a:pPr algn="just"/>
                      <a:r>
                        <a:rPr lang="en-US" sz="1100" dirty="0">
                          <a:latin typeface="Times New Roman" panose="02020603050405020304" pitchFamily="18" charset="0"/>
                          <a:cs typeface="Times New Roman" panose="02020603050405020304" pitchFamily="18" charset="0"/>
                        </a:rPr>
                        <a:t>0.24</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0.68</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102.23</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43.48</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0.83</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0B2C55CC-4D39-CDA4-B81E-4D57415F1496}"/>
              </a:ext>
            </a:extLst>
          </p:cNvPr>
          <p:cNvPicPr>
            <a:picLocks noChangeAspect="1"/>
          </p:cNvPicPr>
          <p:nvPr/>
        </p:nvPicPr>
        <p:blipFill>
          <a:blip r:embed="rId2"/>
          <a:stretch>
            <a:fillRect/>
          </a:stretch>
        </p:blipFill>
        <p:spPr>
          <a:xfrm>
            <a:off x="4766358" y="1524000"/>
            <a:ext cx="5477237" cy="3810000"/>
          </a:xfrm>
          <a:prstGeom prst="rect">
            <a:avLst/>
          </a:prstGeom>
        </p:spPr>
      </p:pic>
    </p:spTree>
    <p:extLst>
      <p:ext uri="{BB962C8B-B14F-4D97-AF65-F5344CB8AC3E}">
        <p14:creationId xmlns:p14="http://schemas.microsoft.com/office/powerpoint/2010/main" val="748815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E3C773-FDFD-8F2F-5174-F710D081E13F}"/>
              </a:ext>
            </a:extLst>
          </p:cNvPr>
          <p:cNvSpPr>
            <a:spLocks noGrp="1"/>
          </p:cNvSpPr>
          <p:nvPr>
            <p:ph type="title"/>
          </p:nvPr>
        </p:nvSpPr>
        <p:spPr>
          <a:xfrm>
            <a:off x="644056" y="233818"/>
            <a:ext cx="10515600" cy="985503"/>
          </a:xfrm>
        </p:spPr>
        <p:txBody>
          <a:bodyPr>
            <a:normAutofit/>
          </a:bodyPr>
          <a:lstStyle/>
          <a:p>
            <a:r>
              <a:rPr lang="en-US" sz="3000" b="1" dirty="0">
                <a:latin typeface="+mn-lt"/>
              </a:rPr>
              <a:t>Scenario 8: 8 times weaker of the penalized probability of PC prior for both range and sigma</a:t>
            </a:r>
            <a:endParaRPr lang="en-US" sz="3000" dirty="0">
              <a:latin typeface="+mn-lt"/>
            </a:endParaRPr>
          </a:p>
        </p:txBody>
      </p:sp>
      <p:graphicFrame>
        <p:nvGraphicFramePr>
          <p:cNvPr id="5" name="Content Placeholder 7">
            <a:extLst>
              <a:ext uri="{FF2B5EF4-FFF2-40B4-BE49-F238E27FC236}">
                <a16:creationId xmlns:a16="http://schemas.microsoft.com/office/drawing/2014/main" id="{4A168FA6-9575-36F9-40CD-3D2C1D4D0E00}"/>
              </a:ext>
            </a:extLst>
          </p:cNvPr>
          <p:cNvGraphicFramePr>
            <a:graphicFrameLocks noGrp="1"/>
          </p:cNvGraphicFramePr>
          <p:nvPr>
            <p:ph idx="1"/>
            <p:extLst>
              <p:ext uri="{D42A27DB-BD31-4B8C-83A1-F6EECF244321}">
                <p14:modId xmlns:p14="http://schemas.microsoft.com/office/powerpoint/2010/main" val="3437088735"/>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1.5, prob = </a:t>
                      </a:r>
                      <a:r>
                        <a:rPr lang="en-US" sz="1900" dirty="0">
                          <a:solidFill>
                            <a:srgbClr val="C00000"/>
                          </a:solidFill>
                        </a:rPr>
                        <a:t>0.08</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0.25, prob = </a:t>
                      </a:r>
                      <a:r>
                        <a:rPr lang="en-US" sz="1900" dirty="0">
                          <a:solidFill>
                            <a:srgbClr val="C00000"/>
                          </a:solidFill>
                        </a:rPr>
                        <a:t>0.08 </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47244A5C-7249-52B5-2FD2-C108196C30B0}"/>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2665401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438D2D-644A-4B5D-F4FA-3294D57F62BD}"/>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98540A5D-B3C7-4465-F4D1-18FCB0E85811}"/>
              </a:ext>
            </a:extLst>
          </p:cNvPr>
          <p:cNvGraphicFramePr>
            <a:graphicFrameLocks noGrp="1"/>
          </p:cNvGraphicFramePr>
          <p:nvPr>
            <p:extLst>
              <p:ext uri="{D42A27DB-BD31-4B8C-83A1-F6EECF244321}">
                <p14:modId xmlns:p14="http://schemas.microsoft.com/office/powerpoint/2010/main" val="539148916"/>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-0.43</a:t>
                      </a:r>
                    </a:p>
                  </a:txBody>
                  <a:tcPr/>
                </a:tc>
                <a:tc>
                  <a:txBody>
                    <a:bodyPr/>
                    <a:lstStyle/>
                    <a:p>
                      <a:pPr algn="just"/>
                      <a:r>
                        <a:rPr lang="en-US" sz="1100" dirty="0">
                          <a:latin typeface="Times New Roman" panose="02020603050405020304" pitchFamily="18" charset="0"/>
                          <a:cs typeface="Times New Roman" panose="02020603050405020304" pitchFamily="18" charset="0"/>
                        </a:rPr>
                        <a:t>0.42</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-0.48</a:t>
                      </a:r>
                    </a:p>
                  </a:txBody>
                  <a:tcPr/>
                </a:tc>
                <a:tc>
                  <a:txBody>
                    <a:bodyPr/>
                    <a:lstStyle/>
                    <a:p>
                      <a:pPr algn="just"/>
                      <a:r>
                        <a:rPr lang="en-US" sz="1100" dirty="0">
                          <a:latin typeface="Times New Roman" panose="02020603050405020304" pitchFamily="18" charset="0"/>
                          <a:cs typeface="Times New Roman" panose="02020603050405020304" pitchFamily="18" charset="0"/>
                        </a:rPr>
                        <a:t>0.28</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1.41</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-4.10</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0.79</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0.66</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105.85</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45.21</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0.81</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3" name="Picture 2">
            <a:extLst>
              <a:ext uri="{FF2B5EF4-FFF2-40B4-BE49-F238E27FC236}">
                <a16:creationId xmlns:a16="http://schemas.microsoft.com/office/drawing/2014/main" id="{9751BD94-9C11-9538-F27B-A4D5AF6BCBF8}"/>
              </a:ext>
            </a:extLst>
          </p:cNvPr>
          <p:cNvPicPr>
            <a:picLocks noChangeAspect="1"/>
          </p:cNvPicPr>
          <p:nvPr/>
        </p:nvPicPr>
        <p:blipFill>
          <a:blip r:embed="rId2"/>
          <a:stretch>
            <a:fillRect/>
          </a:stretch>
        </p:blipFill>
        <p:spPr>
          <a:xfrm>
            <a:off x="4684451" y="1674951"/>
            <a:ext cx="5418337" cy="3810000"/>
          </a:xfrm>
          <a:prstGeom prst="rect">
            <a:avLst/>
          </a:prstGeom>
        </p:spPr>
      </p:pic>
    </p:spTree>
    <p:extLst>
      <p:ext uri="{BB962C8B-B14F-4D97-AF65-F5344CB8AC3E}">
        <p14:creationId xmlns:p14="http://schemas.microsoft.com/office/powerpoint/2010/main" val="433951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1B3E09-8C36-71C1-96B0-F2B17DEA5618}"/>
              </a:ext>
            </a:extLst>
          </p:cNvPr>
          <p:cNvSpPr>
            <a:spLocks noGrp="1"/>
          </p:cNvSpPr>
          <p:nvPr>
            <p:ph type="title"/>
          </p:nvPr>
        </p:nvSpPr>
        <p:spPr>
          <a:xfrm>
            <a:off x="697012" y="192507"/>
            <a:ext cx="10797976" cy="962526"/>
          </a:xfrm>
        </p:spPr>
        <p:txBody>
          <a:bodyPr>
            <a:noAutofit/>
          </a:bodyPr>
          <a:lstStyle/>
          <a:p>
            <a:r>
              <a:rPr lang="en-US" sz="3000" b="1" dirty="0">
                <a:latin typeface="+mn-lt"/>
              </a:rPr>
              <a:t>Scenario 9: 2 times weaker of the penalized probability of PC prior for both range at minimum of 0.75 and sigma at maximum of 0.5</a:t>
            </a:r>
            <a:endParaRPr lang="en-US" sz="3000" dirty="0">
              <a:latin typeface="+mn-lt"/>
            </a:endParaRPr>
          </a:p>
        </p:txBody>
      </p:sp>
      <p:graphicFrame>
        <p:nvGraphicFramePr>
          <p:cNvPr id="7" name="Content Placeholder 7">
            <a:extLst>
              <a:ext uri="{FF2B5EF4-FFF2-40B4-BE49-F238E27FC236}">
                <a16:creationId xmlns:a16="http://schemas.microsoft.com/office/drawing/2014/main" id="{EC815F4D-505E-39B8-D947-FF85E1E737C4}"/>
              </a:ext>
            </a:extLst>
          </p:cNvPr>
          <p:cNvGraphicFramePr>
            <a:graphicFrameLocks noGrp="1"/>
          </p:cNvGraphicFramePr>
          <p:nvPr>
            <p:ph idx="1"/>
            <p:extLst>
              <p:ext uri="{D42A27DB-BD31-4B8C-83A1-F6EECF244321}">
                <p14:modId xmlns:p14="http://schemas.microsoft.com/office/powerpoint/2010/main" val="3102489982"/>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a:t>
                      </a:r>
                      <a:r>
                        <a:rPr lang="en-US" sz="1900" dirty="0">
                          <a:solidFill>
                            <a:srgbClr val="C00000"/>
                          </a:solidFill>
                        </a:rPr>
                        <a:t>0.75</a:t>
                      </a:r>
                      <a:r>
                        <a:rPr lang="en-US" sz="1900" dirty="0"/>
                        <a:t>,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a:t>
                      </a:r>
                      <a:r>
                        <a:rPr lang="en-US" sz="1900" dirty="0">
                          <a:solidFill>
                            <a:srgbClr val="C00000"/>
                          </a:solidFill>
                        </a:rPr>
                        <a:t>0.5</a:t>
                      </a:r>
                      <a:r>
                        <a:rPr lang="en-US" sz="1900" dirty="0"/>
                        <a:t>, prob = </a:t>
                      </a:r>
                      <a:r>
                        <a:rPr lang="en-US" sz="1900" dirty="0">
                          <a:solidFill>
                            <a:srgbClr val="C00000"/>
                          </a:solidFill>
                        </a:rPr>
                        <a:t>0.02 </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8" name="TextBox 7">
            <a:extLst>
              <a:ext uri="{FF2B5EF4-FFF2-40B4-BE49-F238E27FC236}">
                <a16:creationId xmlns:a16="http://schemas.microsoft.com/office/drawing/2014/main" id="{2ADB3180-6D41-4069-6E62-50DFC77121F3}"/>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3116607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3008-A871-2C15-6C3B-81B05ACF0E64}"/>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3" name="Table 49">
            <a:extLst>
              <a:ext uri="{FF2B5EF4-FFF2-40B4-BE49-F238E27FC236}">
                <a16:creationId xmlns:a16="http://schemas.microsoft.com/office/drawing/2014/main" id="{1DC57808-B1C4-FDC6-BB39-2FC9723924C7}"/>
              </a:ext>
            </a:extLst>
          </p:cNvPr>
          <p:cNvGraphicFramePr>
            <a:graphicFrameLocks noGrp="1"/>
          </p:cNvGraphicFramePr>
          <p:nvPr>
            <p:extLst>
              <p:ext uri="{D42A27DB-BD31-4B8C-83A1-F6EECF244321}">
                <p14:modId xmlns:p14="http://schemas.microsoft.com/office/powerpoint/2010/main" val="780503296"/>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tc>
                  <a:txBody>
                    <a:bodyPr/>
                    <a:lstStyle/>
                    <a:p>
                      <a:pPr algn="just"/>
                      <a:r>
                        <a:rPr lang="en-US" sz="1100" dirty="0">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-0.38</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1.37</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-4.09</a:t>
                      </a:r>
                    </a:p>
                  </a:txBody>
                  <a:tcPr/>
                </a:tc>
                <a:tc>
                  <a:txBody>
                    <a:bodyPr/>
                    <a:lstStyle/>
                    <a:p>
                      <a:pPr algn="just"/>
                      <a:r>
                        <a:rPr lang="en-US" sz="1100" dirty="0">
                          <a:latin typeface="Times New Roman" panose="02020603050405020304" pitchFamily="18" charset="0"/>
                          <a:cs typeface="Times New Roman" panose="02020603050405020304" pitchFamily="18" charset="0"/>
                        </a:rPr>
                        <a:t>0.84</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0.87</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0.65</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107.29</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45.93</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0.81</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6" name="Picture 5" descr="Chart, scatter chart&#10;&#10;Description automatically generated">
            <a:extLst>
              <a:ext uri="{FF2B5EF4-FFF2-40B4-BE49-F238E27FC236}">
                <a16:creationId xmlns:a16="http://schemas.microsoft.com/office/drawing/2014/main" id="{4408BF9C-C3EF-1505-F92D-02E559A7D8F7}"/>
              </a:ext>
            </a:extLst>
          </p:cNvPr>
          <p:cNvPicPr>
            <a:picLocks noChangeAspect="1"/>
          </p:cNvPicPr>
          <p:nvPr/>
        </p:nvPicPr>
        <p:blipFill>
          <a:blip r:embed="rId2"/>
          <a:stretch>
            <a:fillRect/>
          </a:stretch>
        </p:blipFill>
        <p:spPr>
          <a:xfrm>
            <a:off x="4698016" y="1748877"/>
            <a:ext cx="5549241" cy="3697657"/>
          </a:xfrm>
          <a:prstGeom prst="rect">
            <a:avLst/>
          </a:prstGeom>
        </p:spPr>
      </p:pic>
    </p:spTree>
    <p:extLst>
      <p:ext uri="{BB962C8B-B14F-4D97-AF65-F5344CB8AC3E}">
        <p14:creationId xmlns:p14="http://schemas.microsoft.com/office/powerpoint/2010/main" val="1313549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0D7269-1AEF-3B05-C7AE-3DBC42F5D661}"/>
              </a:ext>
            </a:extLst>
          </p:cNvPr>
          <p:cNvSpPr>
            <a:spLocks noGrp="1"/>
          </p:cNvSpPr>
          <p:nvPr>
            <p:ph type="title"/>
          </p:nvPr>
        </p:nvSpPr>
        <p:spPr>
          <a:xfrm>
            <a:off x="644056" y="280763"/>
            <a:ext cx="10797976" cy="976903"/>
          </a:xfrm>
        </p:spPr>
        <p:txBody>
          <a:bodyPr>
            <a:noAutofit/>
          </a:bodyPr>
          <a:lstStyle/>
          <a:p>
            <a:r>
              <a:rPr lang="en-US" sz="3000" b="1" dirty="0">
                <a:latin typeface="+mn-lt"/>
              </a:rPr>
              <a:t>Scenario 10: 2 times weaker of the penalized probability of PC prior for both range at minimum of 0.4 and sigma at maximum of 1</a:t>
            </a:r>
            <a:endParaRPr lang="en-US" sz="3000" dirty="0">
              <a:latin typeface="+mn-lt"/>
            </a:endParaRPr>
          </a:p>
        </p:txBody>
      </p:sp>
      <p:graphicFrame>
        <p:nvGraphicFramePr>
          <p:cNvPr id="5" name="Content Placeholder 7">
            <a:extLst>
              <a:ext uri="{FF2B5EF4-FFF2-40B4-BE49-F238E27FC236}">
                <a16:creationId xmlns:a16="http://schemas.microsoft.com/office/drawing/2014/main" id="{ED60612B-9BDC-2615-04C4-4EF08D9B3A2D}"/>
              </a:ext>
            </a:extLst>
          </p:cNvPr>
          <p:cNvGraphicFramePr>
            <a:graphicFrameLocks noGrp="1"/>
          </p:cNvGraphicFramePr>
          <p:nvPr>
            <p:ph idx="1"/>
            <p:extLst>
              <p:ext uri="{D42A27DB-BD31-4B8C-83A1-F6EECF244321}">
                <p14:modId xmlns:p14="http://schemas.microsoft.com/office/powerpoint/2010/main" val="996598982"/>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a:t>
                      </a:r>
                      <a:r>
                        <a:rPr lang="en-US" sz="1900" dirty="0">
                          <a:solidFill>
                            <a:srgbClr val="C00000"/>
                          </a:solidFill>
                        </a:rPr>
                        <a:t>0.4</a:t>
                      </a:r>
                      <a:r>
                        <a:rPr lang="en-US" sz="1900" dirty="0"/>
                        <a:t>, prob = </a:t>
                      </a:r>
                      <a:r>
                        <a:rPr lang="en-US" sz="1900" dirty="0">
                          <a:solidFill>
                            <a:srgbClr val="C00000"/>
                          </a:solidFill>
                        </a:rPr>
                        <a:t>0.02</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a:t>
                      </a:r>
                      <a:r>
                        <a:rPr lang="en-US" sz="1900" dirty="0">
                          <a:solidFill>
                            <a:srgbClr val="C00000"/>
                          </a:solidFill>
                        </a:rPr>
                        <a:t>1</a:t>
                      </a:r>
                      <a:r>
                        <a:rPr lang="en-US" sz="1900" dirty="0"/>
                        <a:t>, prob = </a:t>
                      </a:r>
                      <a:r>
                        <a:rPr lang="en-US" sz="1900" dirty="0">
                          <a:solidFill>
                            <a:srgbClr val="C00000"/>
                          </a:solidFill>
                        </a:rPr>
                        <a:t>0.02 </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FF85EAD9-6691-2E48-18C5-64F2717F4CCB}"/>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3988086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1A3A8E-E3DA-0504-F851-79111C150175}"/>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FA4CB702-A810-8E00-498B-AA2E64775808}"/>
              </a:ext>
            </a:extLst>
          </p:cNvPr>
          <p:cNvGraphicFramePr>
            <a:graphicFrameLocks noGrp="1"/>
          </p:cNvGraphicFramePr>
          <p:nvPr>
            <p:extLst>
              <p:ext uri="{D42A27DB-BD31-4B8C-83A1-F6EECF244321}">
                <p14:modId xmlns:p14="http://schemas.microsoft.com/office/powerpoint/2010/main" val="1196339"/>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-0.55</a:t>
                      </a:r>
                    </a:p>
                  </a:txBody>
                  <a:tcPr/>
                </a:tc>
                <a:tc>
                  <a:txBody>
                    <a:bodyPr/>
                    <a:lstStyle/>
                    <a:p>
                      <a:pPr algn="just"/>
                      <a:r>
                        <a:rPr lang="en-US" sz="1100" dirty="0">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1.30</a:t>
                      </a:r>
                    </a:p>
                  </a:txBody>
                  <a:tcPr/>
                </a:tc>
                <a:tc>
                  <a:txBody>
                    <a:bodyPr/>
                    <a:lstStyle/>
                    <a:p>
                      <a:pPr algn="just"/>
                      <a:r>
                        <a:rPr lang="en-US" sz="1100" dirty="0">
                          <a:latin typeface="Times New Roman" panose="02020603050405020304" pitchFamily="18" charset="0"/>
                          <a:cs typeface="Times New Roman" panose="02020603050405020304" pitchFamily="18" charset="0"/>
                        </a:rPr>
                        <a:t>0.24</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-4.04</a:t>
                      </a:r>
                    </a:p>
                  </a:txBody>
                  <a:tcPr/>
                </a:tc>
                <a:tc>
                  <a:txBody>
                    <a:bodyPr/>
                    <a:lstStyle/>
                    <a:p>
                      <a:pPr algn="just"/>
                      <a:r>
                        <a:rPr lang="en-US" sz="1100" dirty="0">
                          <a:latin typeface="Times New Roman" panose="02020603050405020304" pitchFamily="18" charset="0"/>
                          <a:cs typeface="Times New Roman" panose="02020603050405020304" pitchFamily="18" charset="0"/>
                        </a:rPr>
                        <a:t>0.86</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1.0</a:t>
                      </a:r>
                    </a:p>
                  </a:txBody>
                  <a:tcPr/>
                </a:tc>
                <a:tc>
                  <a:txBody>
                    <a:bodyPr/>
                    <a:lstStyle/>
                    <a:p>
                      <a:pPr algn="just"/>
                      <a:r>
                        <a:rPr lang="en-US" sz="1100" dirty="0">
                          <a:latin typeface="Times New Roman" panose="02020603050405020304" pitchFamily="18" charset="0"/>
                          <a:cs typeface="Times New Roman" panose="02020603050405020304" pitchFamily="18" charset="0"/>
                        </a:rPr>
                        <a:t>0.27</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0.63</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109.62</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47.11</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0.80</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0.74</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0.74</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78F9D6D0-466D-BEA6-3BE4-998EAE7A602F}"/>
              </a:ext>
            </a:extLst>
          </p:cNvPr>
          <p:cNvPicPr>
            <a:picLocks noChangeAspect="1"/>
          </p:cNvPicPr>
          <p:nvPr/>
        </p:nvPicPr>
        <p:blipFill>
          <a:blip r:embed="rId2"/>
          <a:stretch>
            <a:fillRect/>
          </a:stretch>
        </p:blipFill>
        <p:spPr>
          <a:xfrm>
            <a:off x="4622131" y="1524000"/>
            <a:ext cx="5532522" cy="3810000"/>
          </a:xfrm>
          <a:prstGeom prst="rect">
            <a:avLst/>
          </a:prstGeom>
        </p:spPr>
      </p:pic>
    </p:spTree>
    <p:extLst>
      <p:ext uri="{BB962C8B-B14F-4D97-AF65-F5344CB8AC3E}">
        <p14:creationId xmlns:p14="http://schemas.microsoft.com/office/powerpoint/2010/main" val="278584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402DC-F1F4-3013-5F14-5BA003F82160}"/>
              </a:ext>
            </a:extLst>
          </p:cNvPr>
          <p:cNvSpPr>
            <a:spLocks noGrp="1"/>
          </p:cNvSpPr>
          <p:nvPr>
            <p:ph type="title"/>
          </p:nvPr>
        </p:nvSpPr>
        <p:spPr>
          <a:xfrm>
            <a:off x="774825" y="301751"/>
            <a:ext cx="10515600" cy="494954"/>
          </a:xfrm>
        </p:spPr>
        <p:txBody>
          <a:bodyPr>
            <a:normAutofit fontScale="90000"/>
          </a:bodyPr>
          <a:lstStyle/>
          <a:p>
            <a:r>
              <a:rPr lang="en-US" sz="3200" b="1" dirty="0">
                <a:latin typeface="+mn-lt"/>
              </a:rPr>
              <a:t>Scenario 1: change (hyper)priors on CAR hyperparameters</a:t>
            </a:r>
          </a:p>
        </p:txBody>
      </p:sp>
      <p:graphicFrame>
        <p:nvGraphicFramePr>
          <p:cNvPr id="4" name="Content Placeholder 7">
            <a:extLst>
              <a:ext uri="{FF2B5EF4-FFF2-40B4-BE49-F238E27FC236}">
                <a16:creationId xmlns:a16="http://schemas.microsoft.com/office/drawing/2014/main" id="{2E59998A-5BD7-6ED1-780E-9CCEDE9444A4}"/>
              </a:ext>
            </a:extLst>
          </p:cNvPr>
          <p:cNvGraphicFramePr>
            <a:graphicFrameLocks noGrp="1"/>
          </p:cNvGraphicFramePr>
          <p:nvPr>
            <p:ph idx="1"/>
            <p:extLst>
              <p:ext uri="{D42A27DB-BD31-4B8C-83A1-F6EECF244321}">
                <p14:modId xmlns:p14="http://schemas.microsoft.com/office/powerpoint/2010/main" val="1623289115"/>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dirty="0"/>
                        <a:t>Gaussian</a:t>
                      </a:r>
                    </a:p>
                  </a:txBody>
                  <a:tcPr marL="175137" marR="175137" marT="87568" marB="87568"/>
                </a:tc>
                <a:tc>
                  <a:txBody>
                    <a:bodyPr/>
                    <a:lstStyle/>
                    <a:p>
                      <a:r>
                        <a:rPr lang="en-US" sz="1900" dirty="0">
                          <a:solidFill>
                            <a:schemeClr val="tx1"/>
                          </a:solidFill>
                        </a:rPr>
                        <a:t>mean = </a:t>
                      </a:r>
                      <a:r>
                        <a:rPr lang="en-US" sz="1900" dirty="0">
                          <a:solidFill>
                            <a:srgbClr val="FF0000"/>
                          </a:solidFill>
                        </a:rPr>
                        <a:t>logit(0.5), </a:t>
                      </a:r>
                      <a:r>
                        <a:rPr lang="en-US" sz="1900" dirty="0" err="1">
                          <a:solidFill>
                            <a:schemeClr val="tx1"/>
                          </a:solidFill>
                        </a:rPr>
                        <a:t>sd</a:t>
                      </a:r>
                      <a:r>
                        <a:rPr lang="en-US" sz="1900" dirty="0">
                          <a:solidFill>
                            <a:schemeClr val="tx1"/>
                          </a:solidFill>
                        </a:rPr>
                        <a:t> =</a:t>
                      </a:r>
                      <a:r>
                        <a:rPr lang="en-US" sz="1900" dirty="0">
                          <a:solidFill>
                            <a:srgbClr val="FF0000"/>
                          </a:solidFill>
                        </a:rPr>
                        <a:t> 3</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solidFill>
                            <a:schemeClr val="tx1"/>
                          </a:solidFill>
                        </a:rPr>
                        <a:t>shape = </a:t>
                      </a:r>
                      <a:r>
                        <a:rPr lang="en-US" sz="1900" dirty="0">
                          <a:solidFill>
                            <a:srgbClr val="FF0000"/>
                          </a:solidFill>
                        </a:rPr>
                        <a:t>1, </a:t>
                      </a:r>
                      <a:r>
                        <a:rPr lang="en-US" sz="1900" dirty="0">
                          <a:solidFill>
                            <a:schemeClr val="tx1"/>
                          </a:solidFill>
                        </a:rPr>
                        <a:t>scale =</a:t>
                      </a:r>
                      <a:r>
                        <a:rPr lang="en-US" sz="1900" dirty="0">
                          <a:solidFill>
                            <a:srgbClr val="FF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5" name="TextBox 4">
            <a:extLst>
              <a:ext uri="{FF2B5EF4-FFF2-40B4-BE49-F238E27FC236}">
                <a16:creationId xmlns:a16="http://schemas.microsoft.com/office/drawing/2014/main" id="{41FCE212-FB6F-1281-3566-4CD6128A92E0}"/>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2586058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67EB14-6B1C-ED7B-E006-65F45F73DA9F}"/>
              </a:ext>
            </a:extLst>
          </p:cNvPr>
          <p:cNvSpPr>
            <a:spLocks noGrp="1"/>
          </p:cNvSpPr>
          <p:nvPr>
            <p:ph type="title"/>
          </p:nvPr>
        </p:nvSpPr>
        <p:spPr>
          <a:xfrm>
            <a:off x="697012" y="235975"/>
            <a:ext cx="11042704" cy="1257666"/>
          </a:xfrm>
        </p:spPr>
        <p:txBody>
          <a:bodyPr>
            <a:noAutofit/>
          </a:bodyPr>
          <a:lstStyle/>
          <a:p>
            <a:r>
              <a:rPr lang="en-US" sz="3000" b="1" dirty="0">
                <a:latin typeface="+mn-lt"/>
              </a:rPr>
              <a:t>Scenario 10: 4 times weaker of the penalized probability of PC prior for both range at minimum of 0.75 and sigma at maximum of 0.5</a:t>
            </a:r>
            <a:endParaRPr lang="en-US" sz="3000" dirty="0">
              <a:latin typeface="+mn-lt"/>
            </a:endParaRPr>
          </a:p>
        </p:txBody>
      </p:sp>
      <p:graphicFrame>
        <p:nvGraphicFramePr>
          <p:cNvPr id="5" name="Content Placeholder 7">
            <a:extLst>
              <a:ext uri="{FF2B5EF4-FFF2-40B4-BE49-F238E27FC236}">
                <a16:creationId xmlns:a16="http://schemas.microsoft.com/office/drawing/2014/main" id="{5D998947-0F34-0D04-13F1-3BFE85915D73}"/>
              </a:ext>
            </a:extLst>
          </p:cNvPr>
          <p:cNvGraphicFramePr>
            <a:graphicFrameLocks noGrp="1"/>
          </p:cNvGraphicFramePr>
          <p:nvPr>
            <p:ph idx="1"/>
            <p:extLst>
              <p:ext uri="{D42A27DB-BD31-4B8C-83A1-F6EECF244321}">
                <p14:modId xmlns:p14="http://schemas.microsoft.com/office/powerpoint/2010/main" val="2045227797"/>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a:t>
                      </a:r>
                      <a:r>
                        <a:rPr lang="en-US" sz="1900" dirty="0">
                          <a:solidFill>
                            <a:srgbClr val="C00000"/>
                          </a:solidFill>
                        </a:rPr>
                        <a:t>0.75</a:t>
                      </a:r>
                      <a:r>
                        <a:rPr lang="en-US" sz="1900" dirty="0"/>
                        <a:t>, prob = </a:t>
                      </a:r>
                      <a:r>
                        <a:rPr lang="en-US" sz="1900" dirty="0">
                          <a:solidFill>
                            <a:srgbClr val="C00000"/>
                          </a:solidFill>
                        </a:rPr>
                        <a:t>0.04</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a:t>
                      </a:r>
                      <a:r>
                        <a:rPr lang="en-US" sz="1900" dirty="0">
                          <a:solidFill>
                            <a:srgbClr val="C00000"/>
                          </a:solidFill>
                        </a:rPr>
                        <a:t>0.5</a:t>
                      </a:r>
                      <a:r>
                        <a:rPr lang="en-US" sz="1900" dirty="0"/>
                        <a:t>, prob = </a:t>
                      </a:r>
                      <a:r>
                        <a:rPr lang="en-US" sz="1900" dirty="0">
                          <a:solidFill>
                            <a:srgbClr val="C00000"/>
                          </a:solidFill>
                        </a:rPr>
                        <a:t>0.04 </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8AAA241E-6C83-ED64-970E-F3F200C08C10}"/>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48757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9CBE4B-9B85-CB46-D4BA-927BB94BEF30}"/>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7B80CFCD-CA12-8773-F66F-676BB36A1E6D}"/>
              </a:ext>
            </a:extLst>
          </p:cNvPr>
          <p:cNvGraphicFramePr>
            <a:graphicFrameLocks noGrp="1"/>
          </p:cNvGraphicFramePr>
          <p:nvPr>
            <p:extLst>
              <p:ext uri="{D42A27DB-BD31-4B8C-83A1-F6EECF244321}">
                <p14:modId xmlns:p14="http://schemas.microsoft.com/office/powerpoint/2010/main" val="1998814258"/>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-0.50</a:t>
                      </a:r>
                    </a:p>
                  </a:txBody>
                  <a:tcPr/>
                </a:tc>
                <a:tc>
                  <a:txBody>
                    <a:bodyPr/>
                    <a:lstStyle/>
                    <a:p>
                      <a:pPr algn="just"/>
                      <a:r>
                        <a:rPr lang="en-US" sz="1100" dirty="0">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0.18</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-0.32</a:t>
                      </a:r>
                    </a:p>
                  </a:txBody>
                  <a:tcPr/>
                </a:tc>
                <a:tc>
                  <a:txBody>
                    <a:bodyPr/>
                    <a:lstStyle/>
                    <a:p>
                      <a:pPr algn="just"/>
                      <a:r>
                        <a:rPr lang="en-US" sz="1100" dirty="0">
                          <a:latin typeface="Times New Roman" panose="02020603050405020304" pitchFamily="18" charset="0"/>
                          <a:cs typeface="Times New Roman" panose="02020603050405020304" pitchFamily="18" charset="0"/>
                        </a:rPr>
                        <a:t>0.23</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1.35</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-4.07</a:t>
                      </a:r>
                    </a:p>
                  </a:txBody>
                  <a:tcPr/>
                </a:tc>
                <a:tc>
                  <a:txBody>
                    <a:bodyPr/>
                    <a:lstStyle/>
                    <a:p>
                      <a:pPr algn="just"/>
                      <a:r>
                        <a:rPr lang="en-US" sz="1100" dirty="0">
                          <a:latin typeface="Times New Roman" panose="02020603050405020304" pitchFamily="18" charset="0"/>
                          <a:cs typeface="Times New Roman" panose="02020603050405020304" pitchFamily="18" charset="0"/>
                        </a:rPr>
                        <a:t>0.85</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0.91</a:t>
                      </a:r>
                    </a:p>
                  </a:txBody>
                  <a:tcPr/>
                </a:tc>
                <a:tc>
                  <a:txBody>
                    <a:bodyPr/>
                    <a:lstStyle/>
                    <a:p>
                      <a:pPr algn="just"/>
                      <a:r>
                        <a:rPr lang="en-US" sz="1100" dirty="0">
                          <a:latin typeface="Times New Roman" panose="02020603050405020304" pitchFamily="18" charset="0"/>
                          <a:cs typeface="Times New Roman" panose="02020603050405020304" pitchFamily="18" charset="0"/>
                        </a:rPr>
                        <a:t>0.26</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0.64</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108.14</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46.36</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0.81</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B29FAF30-0F05-A529-1212-BF793BA868B2}"/>
              </a:ext>
            </a:extLst>
          </p:cNvPr>
          <p:cNvPicPr>
            <a:picLocks noChangeAspect="1"/>
          </p:cNvPicPr>
          <p:nvPr/>
        </p:nvPicPr>
        <p:blipFill>
          <a:blip r:embed="rId2"/>
          <a:stretch>
            <a:fillRect/>
          </a:stretch>
        </p:blipFill>
        <p:spPr>
          <a:xfrm>
            <a:off x="4904462" y="1524000"/>
            <a:ext cx="5442037" cy="3810000"/>
          </a:xfrm>
          <a:prstGeom prst="rect">
            <a:avLst/>
          </a:prstGeom>
        </p:spPr>
      </p:pic>
    </p:spTree>
    <p:extLst>
      <p:ext uri="{BB962C8B-B14F-4D97-AF65-F5344CB8AC3E}">
        <p14:creationId xmlns:p14="http://schemas.microsoft.com/office/powerpoint/2010/main" val="292121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76B8CF-5087-61E0-EDC4-AC1CDD77BE6C}"/>
              </a:ext>
            </a:extLst>
          </p:cNvPr>
          <p:cNvSpPr>
            <a:spLocks noGrp="1"/>
          </p:cNvSpPr>
          <p:nvPr>
            <p:ph type="title"/>
          </p:nvPr>
        </p:nvSpPr>
        <p:spPr>
          <a:xfrm>
            <a:off x="697012" y="235975"/>
            <a:ext cx="11042704" cy="1257666"/>
          </a:xfrm>
        </p:spPr>
        <p:txBody>
          <a:bodyPr>
            <a:noAutofit/>
          </a:bodyPr>
          <a:lstStyle/>
          <a:p>
            <a:r>
              <a:rPr lang="en-US" sz="3000" b="1" dirty="0">
                <a:latin typeface="+mn-lt"/>
              </a:rPr>
              <a:t>Scenario 11: 4 times weaker of the penalized probability of PC prior for both range at minimum of 0.4 and sigma at maximum of 1</a:t>
            </a:r>
            <a:endParaRPr lang="en-US" sz="3000" dirty="0">
              <a:latin typeface="+mn-lt"/>
            </a:endParaRPr>
          </a:p>
        </p:txBody>
      </p:sp>
      <p:graphicFrame>
        <p:nvGraphicFramePr>
          <p:cNvPr id="5" name="Content Placeholder 7">
            <a:extLst>
              <a:ext uri="{FF2B5EF4-FFF2-40B4-BE49-F238E27FC236}">
                <a16:creationId xmlns:a16="http://schemas.microsoft.com/office/drawing/2014/main" id="{04C9A6F5-B888-35E3-F7E9-6CDEB46F53A7}"/>
              </a:ext>
            </a:extLst>
          </p:cNvPr>
          <p:cNvGraphicFramePr>
            <a:graphicFrameLocks noGrp="1"/>
          </p:cNvGraphicFramePr>
          <p:nvPr>
            <p:ph idx="1"/>
            <p:extLst>
              <p:ext uri="{D42A27DB-BD31-4B8C-83A1-F6EECF244321}">
                <p14:modId xmlns:p14="http://schemas.microsoft.com/office/powerpoint/2010/main" val="3128416095"/>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3690058">
                  <a:extLst>
                    <a:ext uri="{9D8B030D-6E8A-4147-A177-3AD203B41FA5}">
                      <a16:colId xmlns:a16="http://schemas.microsoft.com/office/drawing/2014/main" val="1541015696"/>
                    </a:ext>
                  </a:extLst>
                </a:gridCol>
                <a:gridCol w="2532303">
                  <a:extLst>
                    <a:ext uri="{9D8B030D-6E8A-4147-A177-3AD203B41FA5}">
                      <a16:colId xmlns:a16="http://schemas.microsoft.com/office/drawing/2014/main" val="3244739557"/>
                    </a:ext>
                  </a:extLst>
                </a:gridCol>
                <a:gridCol w="4705469">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4</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dirty="0"/>
                        <a:t>mean = 0,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min = </a:t>
                      </a:r>
                      <a:r>
                        <a:rPr lang="en-US" sz="1900" dirty="0">
                          <a:solidFill>
                            <a:srgbClr val="C00000"/>
                          </a:solidFill>
                        </a:rPr>
                        <a:t>0.4</a:t>
                      </a:r>
                      <a:r>
                        <a:rPr lang="en-US" sz="1900" dirty="0"/>
                        <a:t>, prob = </a:t>
                      </a:r>
                      <a:r>
                        <a:rPr lang="en-US" sz="1900" dirty="0">
                          <a:solidFill>
                            <a:srgbClr val="C00000"/>
                          </a:solidFill>
                        </a:rPr>
                        <a:t>0.04</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dirty="0"/>
                        <a:t>max = </a:t>
                      </a:r>
                      <a:r>
                        <a:rPr lang="en-US" sz="1900" dirty="0">
                          <a:solidFill>
                            <a:srgbClr val="C00000"/>
                          </a:solidFill>
                        </a:rPr>
                        <a:t>1</a:t>
                      </a:r>
                      <a:r>
                        <a:rPr lang="en-US" sz="1900" dirty="0"/>
                        <a:t>, prob = </a:t>
                      </a:r>
                      <a:r>
                        <a:rPr lang="en-US" sz="1900" dirty="0">
                          <a:solidFill>
                            <a:srgbClr val="C00000"/>
                          </a:solidFill>
                        </a:rPr>
                        <a:t>0.04 </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a:t>Gaussian</a:t>
                      </a:r>
                    </a:p>
                  </a:txBody>
                  <a:tcPr marL="175137" marR="175137" marT="87568" marB="87568"/>
                </a:tc>
                <a:tc>
                  <a:txBody>
                    <a:bodyPr/>
                    <a:lstStyle/>
                    <a:p>
                      <a:r>
                        <a:rPr lang="en-US" sz="1900" dirty="0"/>
                        <a:t>mean = logit(0.8), </a:t>
                      </a:r>
                      <a:r>
                        <a:rPr lang="en-US" sz="1900" dirty="0" err="1"/>
                        <a:t>sd</a:t>
                      </a:r>
                      <a:r>
                        <a:rPr lang="en-US" sz="1900" dirty="0"/>
                        <a:t> = </a:t>
                      </a:r>
                      <a:r>
                        <a:rPr lang="en-US" sz="1900" dirty="0">
                          <a:solidFill>
                            <a:srgbClr val="C00000"/>
                          </a:solidFill>
                        </a:rPr>
                        <a:t>2</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t>shape = </a:t>
                      </a:r>
                      <a:r>
                        <a:rPr lang="en-US" sz="1900" dirty="0">
                          <a:solidFill>
                            <a:srgbClr val="C00000"/>
                          </a:solidFill>
                        </a:rPr>
                        <a:t>5</a:t>
                      </a:r>
                      <a:r>
                        <a:rPr lang="en-US" sz="1900" dirty="0"/>
                        <a:t>, scale =</a:t>
                      </a:r>
                      <a:r>
                        <a:rPr lang="en-US" sz="1900" dirty="0">
                          <a:solidFill>
                            <a:srgbClr val="C0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44517D05-8E5C-6247-80B6-45B2F3C4276A}"/>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907614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A31999-05F7-963A-F2C9-FF1EA9FF5F6A}"/>
              </a:ext>
            </a:extLst>
          </p:cNvPr>
          <p:cNvSpPr txBox="1">
            <a:spLocks/>
          </p:cNvSpPr>
          <p:nvPr/>
        </p:nvSpPr>
        <p:spPr>
          <a:xfrm>
            <a:off x="372235" y="82019"/>
            <a:ext cx="3603935" cy="5344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9D8717B0-79D5-8D67-F36E-6F5F4ED2502A}"/>
              </a:ext>
            </a:extLst>
          </p:cNvPr>
          <p:cNvGraphicFramePr>
            <a:graphicFrameLocks noGrp="1"/>
          </p:cNvGraphicFramePr>
          <p:nvPr>
            <p:extLst>
              <p:ext uri="{D42A27DB-BD31-4B8C-83A1-F6EECF244321}">
                <p14:modId xmlns:p14="http://schemas.microsoft.com/office/powerpoint/2010/main" val="2725973412"/>
              </p:ext>
            </p:extLst>
          </p:nvPr>
        </p:nvGraphicFramePr>
        <p:xfrm>
          <a:off x="372235" y="709726"/>
          <a:ext cx="3603934" cy="5775960"/>
        </p:xfrm>
        <a:graphic>
          <a:graphicData uri="http://schemas.openxmlformats.org/drawingml/2006/table">
            <a:tbl>
              <a:tblPr firstRow="1" bandRow="1">
                <a:tableStyleId>{C083E6E3-FA7D-4D7B-A595-EF9225AFEA82}</a:tableStyleId>
              </a:tblPr>
              <a:tblGrid>
                <a:gridCol w="1201311">
                  <a:extLst>
                    <a:ext uri="{9D8B030D-6E8A-4147-A177-3AD203B41FA5}">
                      <a16:colId xmlns:a16="http://schemas.microsoft.com/office/drawing/2014/main" val="2761188850"/>
                    </a:ext>
                  </a:extLst>
                </a:gridCol>
                <a:gridCol w="1201312">
                  <a:extLst>
                    <a:ext uri="{9D8B030D-6E8A-4147-A177-3AD203B41FA5}">
                      <a16:colId xmlns:a16="http://schemas.microsoft.com/office/drawing/2014/main" val="84417456"/>
                    </a:ext>
                  </a:extLst>
                </a:gridCol>
                <a:gridCol w="1201311">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-0.57</a:t>
                      </a:r>
                    </a:p>
                  </a:txBody>
                  <a:tcPr/>
                </a:tc>
                <a:tc>
                  <a:txBody>
                    <a:bodyPr/>
                    <a:lstStyle/>
                    <a:p>
                      <a:pPr algn="just"/>
                      <a:r>
                        <a:rPr lang="en-US" sz="1100" dirty="0">
                          <a:latin typeface="Times New Roman" panose="02020603050405020304" pitchFamily="18" charset="0"/>
                          <a:cs typeface="Times New Roman" panose="02020603050405020304" pitchFamily="18" charset="0"/>
                        </a:rPr>
                        <a:t>0.41</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0.15</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0.19</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0.04</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-0.19</a:t>
                      </a:r>
                    </a:p>
                  </a:txBody>
                  <a:tcPr/>
                </a:tc>
                <a:tc>
                  <a:txBody>
                    <a:bodyPr/>
                    <a:lstStyle/>
                    <a:p>
                      <a:pPr algn="just"/>
                      <a:r>
                        <a:rPr lang="en-US" sz="1100" dirty="0">
                          <a:latin typeface="Times New Roman" panose="02020603050405020304" pitchFamily="18" charset="0"/>
                          <a:cs typeface="Times New Roman" panose="02020603050405020304" pitchFamily="18" charset="0"/>
                        </a:rPr>
                        <a:t>0.21</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1.29</a:t>
                      </a:r>
                    </a:p>
                  </a:txBody>
                  <a:tcPr/>
                </a:tc>
                <a:tc>
                  <a:txBody>
                    <a:bodyPr/>
                    <a:lstStyle/>
                    <a:p>
                      <a:pPr algn="just"/>
                      <a:r>
                        <a:rPr lang="en-US" sz="1100" dirty="0">
                          <a:latin typeface="Times New Roman" panose="02020603050405020304" pitchFamily="18" charset="0"/>
                          <a:cs typeface="Times New Roman" panose="02020603050405020304" pitchFamily="18" charset="0"/>
                        </a:rPr>
                        <a:t>0.25</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-4.02</a:t>
                      </a:r>
                    </a:p>
                  </a:txBody>
                  <a:tcPr/>
                </a:tc>
                <a:tc>
                  <a:txBody>
                    <a:bodyPr/>
                    <a:lstStyle/>
                    <a:p>
                      <a:pPr algn="just"/>
                      <a:r>
                        <a:rPr lang="en-US" sz="1100" dirty="0">
                          <a:latin typeface="Times New Roman" panose="02020603050405020304" pitchFamily="18" charset="0"/>
                          <a:cs typeface="Times New Roman" panose="02020603050405020304" pitchFamily="18" charset="0"/>
                        </a:rPr>
                        <a:t>0.86</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1.02</a:t>
                      </a:r>
                    </a:p>
                  </a:txBody>
                  <a:tcPr/>
                </a:tc>
                <a:tc>
                  <a:txBody>
                    <a:bodyPr/>
                    <a:lstStyle/>
                    <a:p>
                      <a:pPr algn="just"/>
                      <a:r>
                        <a:rPr lang="en-US" sz="1100" dirty="0">
                          <a:latin typeface="Times New Roman" panose="02020603050405020304" pitchFamily="18" charset="0"/>
                          <a:cs typeface="Times New Roman" panose="02020603050405020304" pitchFamily="18" charset="0"/>
                        </a:rPr>
                        <a:t>0.28</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0.63</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110.01</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47.30</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0.80</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0.74</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0.74</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AE9C23B4-4163-A90E-BB0F-94F216110F60}"/>
              </a:ext>
            </a:extLst>
          </p:cNvPr>
          <p:cNvPicPr>
            <a:picLocks noChangeAspect="1"/>
          </p:cNvPicPr>
          <p:nvPr/>
        </p:nvPicPr>
        <p:blipFill>
          <a:blip r:embed="rId2"/>
          <a:stretch>
            <a:fillRect/>
          </a:stretch>
        </p:blipFill>
        <p:spPr>
          <a:xfrm>
            <a:off x="4473533" y="1524000"/>
            <a:ext cx="5513615" cy="3810000"/>
          </a:xfrm>
          <a:prstGeom prst="rect">
            <a:avLst/>
          </a:prstGeom>
        </p:spPr>
      </p:pic>
    </p:spTree>
    <p:extLst>
      <p:ext uri="{BB962C8B-B14F-4D97-AF65-F5344CB8AC3E}">
        <p14:creationId xmlns:p14="http://schemas.microsoft.com/office/powerpoint/2010/main" val="318225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B78120-E2D3-2FE0-BF91-CB8219E2EFC4}"/>
              </a:ext>
            </a:extLst>
          </p:cNvPr>
          <p:cNvSpPr>
            <a:spLocks noGrp="1"/>
          </p:cNvSpPr>
          <p:nvPr>
            <p:ph type="title"/>
          </p:nvPr>
        </p:nvSpPr>
        <p:spPr>
          <a:xfrm>
            <a:off x="372236" y="228581"/>
            <a:ext cx="3603935" cy="534459"/>
          </a:xfrm>
        </p:spPr>
        <p:txBody>
          <a:bodyPr>
            <a:noAutofit/>
          </a:bodyPr>
          <a:lstStyle/>
          <a:p>
            <a:pPr algn="ctr"/>
            <a:r>
              <a:rPr lang="en-US" sz="1400" b="1" dirty="0">
                <a:latin typeface="+mn-lt"/>
              </a:rPr>
              <a:t>Model Fitting Posterior Summary: Model (Hyper)Parameters Posterior Samples</a:t>
            </a:r>
          </a:p>
        </p:txBody>
      </p:sp>
      <p:graphicFrame>
        <p:nvGraphicFramePr>
          <p:cNvPr id="5" name="Table 49">
            <a:extLst>
              <a:ext uri="{FF2B5EF4-FFF2-40B4-BE49-F238E27FC236}">
                <a16:creationId xmlns:a16="http://schemas.microsoft.com/office/drawing/2014/main" id="{EA140AD1-20F7-4E5A-ADDF-C11C12A15623}"/>
              </a:ext>
            </a:extLst>
          </p:cNvPr>
          <p:cNvGraphicFramePr>
            <a:graphicFrameLocks noGrp="1"/>
          </p:cNvGraphicFramePr>
          <p:nvPr>
            <p:extLst>
              <p:ext uri="{D42A27DB-BD31-4B8C-83A1-F6EECF244321}">
                <p14:modId xmlns:p14="http://schemas.microsoft.com/office/powerpoint/2010/main" val="818594342"/>
              </p:ext>
            </p:extLst>
          </p:nvPr>
        </p:nvGraphicFramePr>
        <p:xfrm>
          <a:off x="372237" y="921761"/>
          <a:ext cx="3603934" cy="5730824"/>
        </p:xfrm>
        <a:graphic>
          <a:graphicData uri="http://schemas.openxmlformats.org/drawingml/2006/table">
            <a:tbl>
              <a:tblPr firstRow="1" bandRow="1">
                <a:tableStyleId>{C083E6E3-FA7D-4D7B-A595-EF9225AFEA82}</a:tableStyleId>
              </a:tblPr>
              <a:tblGrid>
                <a:gridCol w="1465990">
                  <a:extLst>
                    <a:ext uri="{9D8B030D-6E8A-4147-A177-3AD203B41FA5}">
                      <a16:colId xmlns:a16="http://schemas.microsoft.com/office/drawing/2014/main" val="2761188850"/>
                    </a:ext>
                  </a:extLst>
                </a:gridCol>
                <a:gridCol w="1102936">
                  <a:extLst>
                    <a:ext uri="{9D8B030D-6E8A-4147-A177-3AD203B41FA5}">
                      <a16:colId xmlns:a16="http://schemas.microsoft.com/office/drawing/2014/main" val="84417456"/>
                    </a:ext>
                  </a:extLst>
                </a:gridCol>
                <a:gridCol w="1035008">
                  <a:extLst>
                    <a:ext uri="{9D8B030D-6E8A-4147-A177-3AD203B41FA5}">
                      <a16:colId xmlns:a16="http://schemas.microsoft.com/office/drawing/2014/main" val="434080575"/>
                    </a:ext>
                  </a:extLst>
                </a:gridCol>
              </a:tblGrid>
              <a:tr h="258071">
                <a:tc gridSpan="3">
                  <a:txBody>
                    <a:bodyPr/>
                    <a:lstStyle/>
                    <a:p>
                      <a:r>
                        <a:rPr lang="en-US" sz="1200" b="1" dirty="0"/>
                        <a:t>Model Parameters</a:t>
                      </a:r>
                      <a:endParaRPr lang="en-US" sz="1200" b="1"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tc hMerge="1">
                  <a:txBody>
                    <a:bodyPr/>
                    <a:lstStyle/>
                    <a:p>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00262504"/>
                  </a:ext>
                </a:extLst>
              </a:tr>
              <a:tr h="243734">
                <a:tc>
                  <a:txBody>
                    <a:bodyPr/>
                    <a:lstStyle/>
                    <a:p>
                      <a:pPr algn="just"/>
                      <a:r>
                        <a:rPr lang="en-US" sz="1100" b="1" dirty="0"/>
                        <a:t>Fixed Effects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Mean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b="1" dirty="0"/>
                        <a:t>Std. Error</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23159841"/>
                  </a:ext>
                </a:extLst>
              </a:tr>
              <a:tr h="243734">
                <a:tc>
                  <a:txBody>
                    <a:bodyPr/>
                    <a:lstStyle/>
                    <a:p>
                      <a:pPr algn="just"/>
                      <a:r>
                        <a:rPr lang="en-US" sz="1100" b="1" dirty="0"/>
                        <a:t>Intercept</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-0.46</a:t>
                      </a:r>
                    </a:p>
                  </a:txBody>
                  <a:tcPr/>
                </a:tc>
                <a:tc>
                  <a:txBody>
                    <a:bodyPr/>
                    <a:lstStyle/>
                    <a:p>
                      <a:pPr algn="just"/>
                      <a:r>
                        <a:rPr lang="en-US" sz="1100" dirty="0">
                          <a:latin typeface="Times New Roman" panose="02020603050405020304" pitchFamily="18" charset="0"/>
                          <a:cs typeface="Times New Roman" panose="02020603050405020304" pitchFamily="18" charset="0"/>
                        </a:rPr>
                        <a:t>0.47</a:t>
                      </a:r>
                    </a:p>
                  </a:txBody>
                  <a:tcPr/>
                </a:tc>
                <a:extLst>
                  <a:ext uri="{0D108BD9-81ED-4DB2-BD59-A6C34878D82A}">
                    <a16:rowId xmlns:a16="http://schemas.microsoft.com/office/drawing/2014/main" val="1602704300"/>
                  </a:ext>
                </a:extLst>
              </a:tr>
              <a:tr h="243734">
                <a:tc>
                  <a:txBody>
                    <a:bodyPr/>
                    <a:lstStyle/>
                    <a:p>
                      <a:pPr algn="just"/>
                      <a:r>
                        <a:rPr lang="en-US" sz="1100" b="1" dirty="0"/>
                        <a:t>DOS</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2727858442"/>
                  </a:ext>
                </a:extLst>
              </a:tr>
              <a:tr h="243734">
                <a:tc>
                  <a:txBody>
                    <a:bodyPr/>
                    <a:lstStyle/>
                    <a:p>
                      <a:pPr algn="just"/>
                      <a:r>
                        <a:rPr lang="en-US" sz="1100" b="1" dirty="0"/>
                        <a:t>DLI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0.17</a:t>
                      </a:r>
                    </a:p>
                  </a:txBody>
                  <a:tcPr/>
                </a:tc>
                <a:tc>
                  <a:txBody>
                    <a:bodyPr/>
                    <a:lstStyle/>
                    <a:p>
                      <a:pPr algn="just"/>
                      <a:r>
                        <a:rPr lang="en-US" sz="1100" dirty="0">
                          <a:latin typeface="Times New Roman" panose="02020603050405020304" pitchFamily="18" charset="0"/>
                          <a:cs typeface="Times New Roman" panose="02020603050405020304" pitchFamily="18" charset="0"/>
                        </a:rPr>
                        <a:t>0.02</a:t>
                      </a:r>
                    </a:p>
                  </a:txBody>
                  <a:tcPr/>
                </a:tc>
                <a:extLst>
                  <a:ext uri="{0D108BD9-81ED-4DB2-BD59-A6C34878D82A}">
                    <a16:rowId xmlns:a16="http://schemas.microsoft.com/office/drawing/2014/main" val="4162293765"/>
                  </a:ext>
                </a:extLst>
              </a:tr>
              <a:tr h="243734">
                <a:tc>
                  <a:txBody>
                    <a:bodyPr/>
                    <a:lstStyle/>
                    <a:p>
                      <a:pPr algn="just"/>
                      <a:r>
                        <a:rPr lang="en-US" sz="1100" b="1" dirty="0"/>
                        <a:t>DMI</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0.22</a:t>
                      </a:r>
                    </a:p>
                  </a:txBody>
                  <a:tcPr/>
                </a:tc>
                <a:tc>
                  <a:txBody>
                    <a:bodyPr/>
                    <a:lstStyle/>
                    <a:p>
                      <a:pPr algn="just"/>
                      <a:r>
                        <a:rPr lang="en-US" sz="1100" dirty="0">
                          <a:latin typeface="Times New Roman" panose="02020603050405020304" pitchFamily="18" charset="0"/>
                          <a:cs typeface="Times New Roman" panose="02020603050405020304" pitchFamily="18" charset="0"/>
                        </a:rPr>
                        <a:t>0.03</a:t>
                      </a:r>
                    </a:p>
                  </a:txBody>
                  <a:tcPr/>
                </a:tc>
                <a:extLst>
                  <a:ext uri="{0D108BD9-81ED-4DB2-BD59-A6C34878D82A}">
                    <a16:rowId xmlns:a16="http://schemas.microsoft.com/office/drawing/2014/main" val="1229374171"/>
                  </a:ext>
                </a:extLst>
              </a:tr>
              <a:tr h="243734">
                <a:tc>
                  <a:txBody>
                    <a:bodyPr/>
                    <a:lstStyle/>
                    <a:p>
                      <a:pPr algn="just"/>
                      <a:r>
                        <a:rPr lang="en-US" sz="1100" b="1" dirty="0"/>
                        <a:t>Log-Sigma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-2.64</a:t>
                      </a:r>
                    </a:p>
                  </a:txBody>
                  <a:tcPr/>
                </a:tc>
                <a:tc>
                  <a:txBody>
                    <a:bodyPr/>
                    <a:lstStyle/>
                    <a:p>
                      <a:pPr algn="just"/>
                      <a:r>
                        <a:rPr lang="en-US" sz="1100" dirty="0">
                          <a:latin typeface="Times New Roman" panose="02020603050405020304" pitchFamily="18" charset="0"/>
                          <a:cs typeface="Times New Roman" panose="02020603050405020304" pitchFamily="18" charset="0"/>
                        </a:rPr>
                        <a:t>1.23</a:t>
                      </a:r>
                    </a:p>
                  </a:txBody>
                  <a:tcPr/>
                </a:tc>
                <a:extLst>
                  <a:ext uri="{0D108BD9-81ED-4DB2-BD59-A6C34878D82A}">
                    <a16:rowId xmlns:a16="http://schemas.microsoft.com/office/drawing/2014/main" val="606173889"/>
                  </a:ext>
                </a:extLst>
              </a:tr>
              <a:tr h="243734">
                <a:tc>
                  <a:txBody>
                    <a:bodyPr/>
                    <a:lstStyle/>
                    <a:p>
                      <a:pPr algn="just"/>
                      <a:r>
                        <a:rPr lang="en-US" sz="1100" b="1" dirty="0"/>
                        <a:t>Log-Rho</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1.81</a:t>
                      </a:r>
                    </a:p>
                  </a:txBody>
                  <a:tcPr/>
                </a:tc>
                <a:tc>
                  <a:txBody>
                    <a:bodyPr/>
                    <a:lstStyle/>
                    <a:p>
                      <a:pPr algn="just"/>
                      <a:r>
                        <a:rPr lang="en-US" sz="1100" dirty="0">
                          <a:latin typeface="Times New Roman" panose="02020603050405020304" pitchFamily="18" charset="0"/>
                          <a:cs typeface="Times New Roman" panose="02020603050405020304" pitchFamily="18" charset="0"/>
                        </a:rPr>
                        <a:t>0.78</a:t>
                      </a:r>
                    </a:p>
                  </a:txBody>
                  <a:tcPr/>
                </a:tc>
                <a:extLst>
                  <a:ext uri="{0D108BD9-81ED-4DB2-BD59-A6C34878D82A}">
                    <a16:rowId xmlns:a16="http://schemas.microsoft.com/office/drawing/2014/main" val="1898592471"/>
                  </a:ext>
                </a:extLst>
              </a:tr>
              <a:tr h="243734">
                <a:tc>
                  <a:txBody>
                    <a:bodyPr/>
                    <a:lstStyle/>
                    <a:p>
                      <a:pPr algn="just"/>
                      <a:r>
                        <a:rPr lang="en-US" sz="1100" b="1" dirty="0"/>
                        <a:t>Logit-Lambda</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-4.49</a:t>
                      </a:r>
                    </a:p>
                  </a:txBody>
                  <a:tcPr/>
                </a:tc>
                <a:tc>
                  <a:txBody>
                    <a:bodyPr/>
                    <a:lstStyle/>
                    <a:p>
                      <a:pPr algn="just"/>
                      <a:r>
                        <a:rPr lang="en-US" sz="1100" dirty="0">
                          <a:latin typeface="Times New Roman" panose="02020603050405020304" pitchFamily="18" charset="0"/>
                          <a:cs typeface="Times New Roman" panose="02020603050405020304" pitchFamily="18" charset="0"/>
                        </a:rPr>
                        <a:t>1.30</a:t>
                      </a:r>
                    </a:p>
                  </a:txBody>
                  <a:tcPr/>
                </a:tc>
                <a:extLst>
                  <a:ext uri="{0D108BD9-81ED-4DB2-BD59-A6C34878D82A}">
                    <a16:rowId xmlns:a16="http://schemas.microsoft.com/office/drawing/2014/main" val="2972235867"/>
                  </a:ext>
                </a:extLst>
              </a:tr>
              <a:tr h="24373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Log-Precision</a:t>
                      </a:r>
                      <a:endParaRPr lang="en-US" sz="1100" b="1" dirty="0">
                        <a:latin typeface="Times New Roman" panose="02020603050405020304" pitchFamily="18" charset="0"/>
                        <a:cs typeface="Times New Roman" panose="02020603050405020304" pitchFamily="18" charset="0"/>
                      </a:endParaRPr>
                    </a:p>
                  </a:txBody>
                  <a:tcPr/>
                </a:tc>
                <a:tc>
                  <a:txBody>
                    <a:bodyPr/>
                    <a:lstStyle/>
                    <a:p>
                      <a:pPr algn="just"/>
                      <a:r>
                        <a:rPr lang="en-US" sz="1100" dirty="0">
                          <a:latin typeface="Times New Roman" panose="02020603050405020304" pitchFamily="18" charset="0"/>
                          <a:cs typeface="Times New Roman" panose="02020603050405020304" pitchFamily="18" charset="0"/>
                        </a:rPr>
                        <a:t>0.32</a:t>
                      </a:r>
                    </a:p>
                  </a:txBody>
                  <a:tcPr/>
                </a:tc>
                <a:tc>
                  <a:txBody>
                    <a:bodyPr/>
                    <a:lstStyle/>
                    <a:p>
                      <a:pPr algn="just"/>
                      <a:r>
                        <a:rPr lang="en-US" sz="1100" dirty="0">
                          <a:latin typeface="Times New Roman" panose="02020603050405020304" pitchFamily="18" charset="0"/>
                          <a:cs typeface="Times New Roman" panose="02020603050405020304" pitchFamily="18" charset="0"/>
                        </a:rPr>
                        <a:t>0.14</a:t>
                      </a:r>
                    </a:p>
                  </a:txBody>
                  <a:tcPr/>
                </a:tc>
                <a:extLst>
                  <a:ext uri="{0D108BD9-81ED-4DB2-BD59-A6C34878D82A}">
                    <a16:rowId xmlns:a16="http://schemas.microsoft.com/office/drawing/2014/main" val="4175341140"/>
                  </a:ext>
                </a:extLst>
              </a:tr>
              <a:tr h="716864">
                <a:tc>
                  <a:txBody>
                    <a:bodyPr/>
                    <a:lstStyle/>
                    <a:p>
                      <a:pPr algn="just"/>
                      <a:r>
                        <a:rPr lang="en-US" sz="1100" b="1" dirty="0"/>
                        <a:t>Objective Function-Negative Log Likelihood (NLL)</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67315010"/>
                  </a:ext>
                </a:extLst>
              </a:tr>
              <a:tr h="559154">
                <a:tc>
                  <a:txBody>
                    <a:bodyPr/>
                    <a:lstStyle/>
                    <a:p>
                      <a:pPr algn="just"/>
                      <a:r>
                        <a:rPr lang="en-US" sz="1100" b="1" dirty="0"/>
                        <a:t>Priors-Negative Log Likelihood (NLL Priors)</a:t>
                      </a:r>
                      <a:endParaRPr lang="en-US" sz="1100" b="1"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100" dirty="0">
                        <a:latin typeface="Times New Roman" panose="02020603050405020304" pitchFamily="18" charset="0"/>
                        <a:cs typeface="Times New Roman" panose="02020603050405020304" pitchFamily="18" charset="0"/>
                      </a:endParaRPr>
                    </a:p>
                  </a:txBody>
                  <a:tcPr/>
                </a:tc>
                <a:tc>
                  <a:txBody>
                    <a:bodyPr/>
                    <a:lstStyle/>
                    <a:p>
                      <a:pPr algn="just"/>
                      <a:r>
                        <a:rPr lang="en-US" sz="1100" dirty="0"/>
                        <a:t>NA</a:t>
                      </a:r>
                      <a:endParaRPr lang="en-US"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887095"/>
                  </a:ext>
                </a:extLst>
              </a:tr>
              <a:tr h="243734">
                <a:tc gridSpan="2">
                  <a:txBody>
                    <a:bodyPr/>
                    <a:lstStyle/>
                    <a:p>
                      <a:pPr algn="just"/>
                      <a:r>
                        <a:rPr lang="en-US" sz="1100" b="1" dirty="0"/>
                        <a:t>Out Sample (block) Performance</a:t>
                      </a:r>
                      <a:endParaRPr lang="en-US" sz="1100" b="1" dirty="0">
                        <a:latin typeface="Times New Roman" panose="02020603050405020304" pitchFamily="18" charset="0"/>
                        <a:cs typeface="Times New Roman" panose="02020603050405020304" pitchFamily="18" charset="0"/>
                      </a:endParaRPr>
                    </a:p>
                  </a:txBody>
                  <a:tcPr/>
                </a:tc>
                <a:tc hMerge="1">
                  <a:txBody>
                    <a:bodyPr/>
                    <a:lstStyle/>
                    <a:p>
                      <a:pPr marL="0" marR="0" indent="0" algn="just"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txBody>
                  <a:tcPr/>
                </a:tc>
                <a:tc>
                  <a:txBody>
                    <a:bodyPr/>
                    <a:lstStyle/>
                    <a:p>
                      <a:pPr algn="just"/>
                      <a:r>
                        <a:rPr lang="en-US" sz="1100" b="1">
                          <a:latin typeface="Times New Roman" panose="02020603050405020304" pitchFamily="18" charset="0"/>
                          <a:cs typeface="Times New Roman" panose="02020603050405020304" pitchFamily="18" charset="0"/>
                        </a:rPr>
                        <a:t>Value</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20356"/>
                  </a:ext>
                </a:extLst>
              </a:tr>
              <a:tr h="243734">
                <a:tc gridSpan="2">
                  <a:txBody>
                    <a:bodyPr/>
                    <a:lstStyle/>
                    <a:p>
                      <a:pPr algn="just"/>
                      <a:r>
                        <a:rPr lang="en-US" sz="1100" b="1" dirty="0">
                          <a:latin typeface="Times New Roman" panose="02020603050405020304" pitchFamily="18" charset="0"/>
                          <a:cs typeface="Times New Roman" panose="02020603050405020304" pitchFamily="18" charset="0"/>
                        </a:rPr>
                        <a:t>R</a:t>
                      </a:r>
                      <a:r>
                        <a:rPr lang="en-US" sz="1100" b="1" baseline="30000"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a:t>
                      </a:r>
                    </a:p>
                  </a:txBody>
                  <a:tcPr/>
                </a:tc>
                <a:extLst>
                  <a:ext uri="{0D108BD9-81ED-4DB2-BD59-A6C34878D82A}">
                    <a16:rowId xmlns:a16="http://schemas.microsoft.com/office/drawing/2014/main" val="3841644322"/>
                  </a:ext>
                </a:extLst>
              </a:tr>
              <a:tr h="243734">
                <a:tc gridSpan="2">
                  <a:txBody>
                    <a:bodyPr/>
                    <a:lstStyle/>
                    <a:p>
                      <a:pPr algn="just"/>
                      <a:r>
                        <a:rPr lang="en-US" sz="1100" b="1" dirty="0"/>
                        <a:t>RMSE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99.34</a:t>
                      </a:r>
                    </a:p>
                  </a:txBody>
                  <a:tcPr/>
                </a:tc>
                <a:extLst>
                  <a:ext uri="{0D108BD9-81ED-4DB2-BD59-A6C34878D82A}">
                    <a16:rowId xmlns:a16="http://schemas.microsoft.com/office/drawing/2014/main" val="3159257453"/>
                  </a:ext>
                </a:extLst>
              </a:tr>
              <a:tr h="243734">
                <a:tc gridSpan="2">
                  <a:txBody>
                    <a:bodyPr/>
                    <a:lstStyle/>
                    <a:p>
                      <a:pPr algn="just"/>
                      <a:r>
                        <a:rPr lang="en-US" sz="1100" b="1" dirty="0"/>
                        <a:t>MAE</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42.38</a:t>
                      </a:r>
                    </a:p>
                  </a:txBody>
                  <a:tcPr/>
                </a:tc>
                <a:extLst>
                  <a:ext uri="{0D108BD9-81ED-4DB2-BD59-A6C34878D82A}">
                    <a16:rowId xmlns:a16="http://schemas.microsoft.com/office/drawing/2014/main" val="1201266467"/>
                  </a:ext>
                </a:extLst>
              </a:tr>
              <a:tr h="243734">
                <a:tc gridSpan="2">
                  <a:txBody>
                    <a:bodyPr/>
                    <a:lstStyle/>
                    <a:p>
                      <a:pPr algn="just"/>
                      <a:r>
                        <a:rPr lang="en-US" sz="1100" b="1" dirty="0"/>
                        <a:t>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0.84</a:t>
                      </a:r>
                    </a:p>
                  </a:txBody>
                  <a:tcPr/>
                </a:tc>
                <a:extLst>
                  <a:ext uri="{0D108BD9-81ED-4DB2-BD59-A6C34878D82A}">
                    <a16:rowId xmlns:a16="http://schemas.microsoft.com/office/drawing/2014/main" val="4211955569"/>
                  </a:ext>
                </a:extLst>
              </a:tr>
              <a:tr h="243734">
                <a:tc gridSpan="2">
                  <a:txBody>
                    <a:bodyPr/>
                    <a:lstStyle/>
                    <a:p>
                      <a:pPr algn="just"/>
                      <a:r>
                        <a:rPr lang="en-US" sz="1100" b="1" dirty="0"/>
                        <a:t>Spearman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0.75</a:t>
                      </a:r>
                    </a:p>
                  </a:txBody>
                  <a:tcPr/>
                </a:tc>
                <a:extLst>
                  <a:ext uri="{0D108BD9-81ED-4DB2-BD59-A6C34878D82A}">
                    <a16:rowId xmlns:a16="http://schemas.microsoft.com/office/drawing/2014/main" val="2416505329"/>
                  </a:ext>
                </a:extLst>
              </a:tr>
              <a:tr h="243734">
                <a:tc gridSpan="2">
                  <a:txBody>
                    <a:bodyPr/>
                    <a:lstStyle/>
                    <a:p>
                      <a:pPr algn="just"/>
                      <a:r>
                        <a:rPr lang="en-US" sz="1100" b="1" dirty="0"/>
                        <a:t>Log-Pearson</a:t>
                      </a:r>
                      <a:endParaRPr lang="en-US" sz="1100" b="1"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a:txBody>
                    <a:bodyPr/>
                    <a:lstStyle/>
                    <a:p>
                      <a:r>
                        <a:rPr lang="en-US" sz="1100" dirty="0"/>
                        <a:t>0.76</a:t>
                      </a:r>
                    </a:p>
                  </a:txBody>
                  <a:tcPr/>
                </a:tc>
                <a:extLst>
                  <a:ext uri="{0D108BD9-81ED-4DB2-BD59-A6C34878D82A}">
                    <a16:rowId xmlns:a16="http://schemas.microsoft.com/office/drawing/2014/main" val="21981073"/>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402C28C3-DCE5-ACCF-EFBD-9BEF1A700CCE}"/>
              </a:ext>
            </a:extLst>
          </p:cNvPr>
          <p:cNvPicPr>
            <a:picLocks noChangeAspect="1"/>
          </p:cNvPicPr>
          <p:nvPr/>
        </p:nvPicPr>
        <p:blipFill>
          <a:blip r:embed="rId2"/>
          <a:stretch>
            <a:fillRect/>
          </a:stretch>
        </p:blipFill>
        <p:spPr>
          <a:xfrm>
            <a:off x="4710112" y="1524000"/>
            <a:ext cx="5715000" cy="3810000"/>
          </a:xfrm>
          <a:prstGeom prst="rect">
            <a:avLst/>
          </a:prstGeom>
        </p:spPr>
      </p:pic>
    </p:spTree>
    <p:extLst>
      <p:ext uri="{BB962C8B-B14F-4D97-AF65-F5344CB8AC3E}">
        <p14:creationId xmlns:p14="http://schemas.microsoft.com/office/powerpoint/2010/main" val="325666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58DD5D-4E59-01A9-234B-3214429711EF}"/>
              </a:ext>
            </a:extLst>
          </p:cNvPr>
          <p:cNvSpPr>
            <a:spLocks noGrp="1"/>
          </p:cNvSpPr>
          <p:nvPr>
            <p:ph type="title"/>
          </p:nvPr>
        </p:nvSpPr>
        <p:spPr>
          <a:xfrm>
            <a:off x="618067" y="423533"/>
            <a:ext cx="4200821" cy="486296"/>
          </a:xfrm>
        </p:spPr>
        <p:txBody>
          <a:bodyPr vert="horz" lIns="91440" tIns="45720" rIns="91440" bIns="45720" rtlCol="0" anchor="ctr">
            <a:normAutofit fontScale="90000"/>
          </a:bodyPr>
          <a:lstStyle/>
          <a:p>
            <a:r>
              <a:rPr lang="en-US" sz="3200" b="1" kern="1200" dirty="0">
                <a:solidFill>
                  <a:schemeClr val="tx1"/>
                </a:solidFill>
                <a:latin typeface="+mn-lt"/>
                <a:ea typeface="+mj-ea"/>
                <a:cs typeface="+mj-cs"/>
              </a:rPr>
              <a:t>Prior and Posterior</a:t>
            </a:r>
          </a:p>
        </p:txBody>
      </p:sp>
      <p:grpSp>
        <p:nvGrpSpPr>
          <p:cNvPr id="25" name="Group 24">
            <a:extLst>
              <a:ext uri="{FF2B5EF4-FFF2-40B4-BE49-F238E27FC236}">
                <a16:creationId xmlns:a16="http://schemas.microsoft.com/office/drawing/2014/main" id="{E159C8E4-404F-A7A3-2421-B4E829E1A324}"/>
              </a:ext>
            </a:extLst>
          </p:cNvPr>
          <p:cNvGrpSpPr/>
          <p:nvPr/>
        </p:nvGrpSpPr>
        <p:grpSpPr>
          <a:xfrm>
            <a:off x="569748" y="1441090"/>
            <a:ext cx="10981552" cy="3964844"/>
            <a:chOff x="569748" y="1441090"/>
            <a:chExt cx="10981552" cy="3964844"/>
          </a:xfrm>
        </p:grpSpPr>
        <p:grpSp>
          <p:nvGrpSpPr>
            <p:cNvPr id="18" name="Group 17">
              <a:extLst>
                <a:ext uri="{FF2B5EF4-FFF2-40B4-BE49-F238E27FC236}">
                  <a16:creationId xmlns:a16="http://schemas.microsoft.com/office/drawing/2014/main" id="{5E58E815-7220-8F3C-BCB9-449EDD1E716E}"/>
                </a:ext>
              </a:extLst>
            </p:cNvPr>
            <p:cNvGrpSpPr/>
            <p:nvPr/>
          </p:nvGrpSpPr>
          <p:grpSpPr>
            <a:xfrm>
              <a:off x="569748" y="1441090"/>
              <a:ext cx="10981552" cy="3964844"/>
              <a:chOff x="569748" y="1441090"/>
              <a:chExt cx="10981552" cy="3964844"/>
            </a:xfrm>
          </p:grpSpPr>
          <p:grpSp>
            <p:nvGrpSpPr>
              <p:cNvPr id="9" name="Group 8">
                <a:extLst>
                  <a:ext uri="{FF2B5EF4-FFF2-40B4-BE49-F238E27FC236}">
                    <a16:creationId xmlns:a16="http://schemas.microsoft.com/office/drawing/2014/main" id="{39CAB798-F255-BA03-07C6-9C2E31DFB7A5}"/>
                  </a:ext>
                </a:extLst>
              </p:cNvPr>
              <p:cNvGrpSpPr/>
              <p:nvPr/>
            </p:nvGrpSpPr>
            <p:grpSpPr>
              <a:xfrm>
                <a:off x="8089602" y="1441090"/>
                <a:ext cx="3461698" cy="3964844"/>
                <a:chOff x="4245389" y="1865330"/>
                <a:chExt cx="3461698" cy="3964844"/>
              </a:xfrm>
            </p:grpSpPr>
            <p:pic>
              <p:nvPicPr>
                <p:cNvPr id="6" name="Picture 5">
                  <a:extLst>
                    <a:ext uri="{FF2B5EF4-FFF2-40B4-BE49-F238E27FC236}">
                      <a16:creationId xmlns:a16="http://schemas.microsoft.com/office/drawing/2014/main" id="{EB8CE8C2-2591-49FC-768C-C6EAA831F98F}"/>
                    </a:ext>
                  </a:extLst>
                </p:cNvPr>
                <p:cNvPicPr>
                  <a:picLocks noChangeAspect="1"/>
                </p:cNvPicPr>
                <p:nvPr/>
              </p:nvPicPr>
              <p:blipFill>
                <a:blip r:embed="rId2"/>
                <a:stretch>
                  <a:fillRect/>
                </a:stretch>
              </p:blipFill>
              <p:spPr>
                <a:xfrm>
                  <a:off x="4245389" y="1865330"/>
                  <a:ext cx="3461698" cy="1847881"/>
                </a:xfrm>
                <a:prstGeom prst="rect">
                  <a:avLst/>
                </a:prstGeom>
              </p:spPr>
            </p:pic>
            <p:pic>
              <p:nvPicPr>
                <p:cNvPr id="8" name="Picture 7" descr="Chart, line chart&#10;&#10;Description automatically generated">
                  <a:extLst>
                    <a:ext uri="{FF2B5EF4-FFF2-40B4-BE49-F238E27FC236}">
                      <a16:creationId xmlns:a16="http://schemas.microsoft.com/office/drawing/2014/main" id="{A7CF80FE-07DC-56E3-3C3A-77F9656E6FF2}"/>
                    </a:ext>
                  </a:extLst>
                </p:cNvPr>
                <p:cNvPicPr>
                  <a:picLocks noChangeAspect="1"/>
                </p:cNvPicPr>
                <p:nvPr/>
              </p:nvPicPr>
              <p:blipFill>
                <a:blip r:embed="rId3"/>
                <a:stretch>
                  <a:fillRect/>
                </a:stretch>
              </p:blipFill>
              <p:spPr>
                <a:xfrm>
                  <a:off x="4245389" y="3982293"/>
                  <a:ext cx="3461698" cy="1847881"/>
                </a:xfrm>
                <a:prstGeom prst="rect">
                  <a:avLst/>
                </a:prstGeom>
              </p:spPr>
            </p:pic>
          </p:grpSp>
          <p:pic>
            <p:nvPicPr>
              <p:cNvPr id="11" name="Picture 10" descr="Chart, line chart&#10;&#10;Description automatically generated">
                <a:extLst>
                  <a:ext uri="{FF2B5EF4-FFF2-40B4-BE49-F238E27FC236}">
                    <a16:creationId xmlns:a16="http://schemas.microsoft.com/office/drawing/2014/main" id="{87B693C4-27E1-8A17-C9FC-D5D64FC18DB4}"/>
                  </a:ext>
                </a:extLst>
              </p:cNvPr>
              <p:cNvPicPr>
                <a:picLocks noChangeAspect="1"/>
              </p:cNvPicPr>
              <p:nvPr/>
            </p:nvPicPr>
            <p:blipFill>
              <a:blip r:embed="rId4"/>
              <a:stretch>
                <a:fillRect/>
              </a:stretch>
            </p:blipFill>
            <p:spPr>
              <a:xfrm>
                <a:off x="569748" y="1452065"/>
                <a:ext cx="3461697" cy="1847881"/>
              </a:xfrm>
              <a:prstGeom prst="rect">
                <a:avLst/>
              </a:prstGeom>
            </p:spPr>
          </p:pic>
        </p:grpSp>
        <p:pic>
          <p:nvPicPr>
            <p:cNvPr id="20" name="Picture 19">
              <a:extLst>
                <a:ext uri="{FF2B5EF4-FFF2-40B4-BE49-F238E27FC236}">
                  <a16:creationId xmlns:a16="http://schemas.microsoft.com/office/drawing/2014/main" id="{C33C2EBA-CE20-A69F-6F39-38F79849C925}"/>
                </a:ext>
              </a:extLst>
            </p:cNvPr>
            <p:cNvPicPr>
              <a:picLocks noChangeAspect="1"/>
            </p:cNvPicPr>
            <p:nvPr/>
          </p:nvPicPr>
          <p:blipFill>
            <a:blip r:embed="rId5"/>
            <a:stretch>
              <a:fillRect/>
            </a:stretch>
          </p:blipFill>
          <p:spPr>
            <a:xfrm>
              <a:off x="4245026" y="1467697"/>
              <a:ext cx="3461697" cy="1847882"/>
            </a:xfrm>
            <a:prstGeom prst="rect">
              <a:avLst/>
            </a:prstGeom>
          </p:spPr>
        </p:pic>
        <p:pic>
          <p:nvPicPr>
            <p:cNvPr id="22" name="Picture 21" descr="Chart, line chart&#10;&#10;Description automatically generated">
              <a:extLst>
                <a:ext uri="{FF2B5EF4-FFF2-40B4-BE49-F238E27FC236}">
                  <a16:creationId xmlns:a16="http://schemas.microsoft.com/office/drawing/2014/main" id="{508C53BC-E01B-249C-5119-FB826F519C3A}"/>
                </a:ext>
              </a:extLst>
            </p:cNvPr>
            <p:cNvPicPr>
              <a:picLocks noChangeAspect="1"/>
            </p:cNvPicPr>
            <p:nvPr/>
          </p:nvPicPr>
          <p:blipFill>
            <a:blip r:embed="rId6"/>
            <a:stretch>
              <a:fillRect/>
            </a:stretch>
          </p:blipFill>
          <p:spPr>
            <a:xfrm>
              <a:off x="573870" y="3558052"/>
              <a:ext cx="3461699" cy="1847882"/>
            </a:xfrm>
            <a:prstGeom prst="rect">
              <a:avLst/>
            </a:prstGeom>
          </p:spPr>
        </p:pic>
        <p:pic>
          <p:nvPicPr>
            <p:cNvPr id="24" name="Picture 23" descr="Chart, line chart&#10;&#10;Description automatically generated">
              <a:extLst>
                <a:ext uri="{FF2B5EF4-FFF2-40B4-BE49-F238E27FC236}">
                  <a16:creationId xmlns:a16="http://schemas.microsoft.com/office/drawing/2014/main" id="{12775192-3436-E0AB-8D4E-D12D1E3B47F4}"/>
                </a:ext>
              </a:extLst>
            </p:cNvPr>
            <p:cNvPicPr>
              <a:picLocks noChangeAspect="1"/>
            </p:cNvPicPr>
            <p:nvPr/>
          </p:nvPicPr>
          <p:blipFill>
            <a:blip r:embed="rId7"/>
            <a:stretch>
              <a:fillRect/>
            </a:stretch>
          </p:blipFill>
          <p:spPr>
            <a:xfrm>
              <a:off x="4245026" y="3558053"/>
              <a:ext cx="3461697" cy="1847881"/>
            </a:xfrm>
            <a:prstGeom prst="rect">
              <a:avLst/>
            </a:prstGeom>
          </p:spPr>
        </p:pic>
      </p:grpSp>
    </p:spTree>
    <p:extLst>
      <p:ext uri="{BB962C8B-B14F-4D97-AF65-F5344CB8AC3E}">
        <p14:creationId xmlns:p14="http://schemas.microsoft.com/office/powerpoint/2010/main" val="378045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F6CD5C-4CEC-718A-BA71-618DB41CE75A}"/>
              </a:ext>
            </a:extLst>
          </p:cNvPr>
          <p:cNvSpPr>
            <a:spLocks noGrp="1"/>
          </p:cNvSpPr>
          <p:nvPr>
            <p:ph type="title"/>
          </p:nvPr>
        </p:nvSpPr>
        <p:spPr>
          <a:xfrm>
            <a:off x="774825" y="301750"/>
            <a:ext cx="10515600" cy="976543"/>
          </a:xfrm>
        </p:spPr>
        <p:txBody>
          <a:bodyPr>
            <a:normAutofit/>
          </a:bodyPr>
          <a:lstStyle/>
          <a:p>
            <a:r>
              <a:rPr lang="en-US" sz="3200" b="1" dirty="0">
                <a:latin typeface="+mn-lt"/>
              </a:rPr>
              <a:t>Scenario 2: change (hyper)priors on CAR hyperparameters, enlarge logit lambda normal prior’s SD to 8</a:t>
            </a:r>
          </a:p>
        </p:txBody>
      </p:sp>
      <p:graphicFrame>
        <p:nvGraphicFramePr>
          <p:cNvPr id="5" name="Content Placeholder 7">
            <a:extLst>
              <a:ext uri="{FF2B5EF4-FFF2-40B4-BE49-F238E27FC236}">
                <a16:creationId xmlns:a16="http://schemas.microsoft.com/office/drawing/2014/main" id="{02D19FAD-17F8-9C4A-D3C5-2A6DC5BA1DDF}"/>
              </a:ext>
            </a:extLst>
          </p:cNvPr>
          <p:cNvGraphicFramePr>
            <a:graphicFrameLocks noGrp="1"/>
          </p:cNvGraphicFramePr>
          <p:nvPr>
            <p:ph idx="1"/>
            <p:extLst>
              <p:ext uri="{D42A27DB-BD31-4B8C-83A1-F6EECF244321}">
                <p14:modId xmlns:p14="http://schemas.microsoft.com/office/powerpoint/2010/main" val="929911859"/>
              </p:ext>
            </p:extLst>
          </p:nvPr>
        </p:nvGraphicFramePr>
        <p:xfrm>
          <a:off x="644056" y="2329183"/>
          <a:ext cx="10927830" cy="3759602"/>
        </p:xfrm>
        <a:graphic>
          <a:graphicData uri="http://schemas.openxmlformats.org/drawingml/2006/table">
            <a:tbl>
              <a:tblPr firstRow="1" bandRow="1">
                <a:tableStyleId>{C083E6E3-FA7D-4D7B-A595-EF9225AFEA82}</a:tableStyleId>
              </a:tblPr>
              <a:tblGrid>
                <a:gridCol w="4856632">
                  <a:extLst>
                    <a:ext uri="{9D8B030D-6E8A-4147-A177-3AD203B41FA5}">
                      <a16:colId xmlns:a16="http://schemas.microsoft.com/office/drawing/2014/main" val="1541015696"/>
                    </a:ext>
                  </a:extLst>
                </a:gridCol>
                <a:gridCol w="3143250">
                  <a:extLst>
                    <a:ext uri="{9D8B030D-6E8A-4147-A177-3AD203B41FA5}">
                      <a16:colId xmlns:a16="http://schemas.microsoft.com/office/drawing/2014/main" val="3244739557"/>
                    </a:ext>
                  </a:extLst>
                </a:gridCol>
                <a:gridCol w="2927948">
                  <a:extLst>
                    <a:ext uri="{9D8B030D-6E8A-4147-A177-3AD203B41FA5}">
                      <a16:colId xmlns:a16="http://schemas.microsoft.com/office/drawing/2014/main" val="3983447583"/>
                    </a:ext>
                  </a:extLst>
                </a:gridCol>
              </a:tblGrid>
              <a:tr h="537086">
                <a:tc>
                  <a:txBody>
                    <a:bodyPr/>
                    <a:lstStyle/>
                    <a:p>
                      <a:r>
                        <a:rPr lang="en-US" sz="1900" b="1"/>
                        <a:t>Parameter</a:t>
                      </a:r>
                    </a:p>
                  </a:txBody>
                  <a:tcPr marL="175137" marR="175137" marT="87568" marB="87568"/>
                </a:tc>
                <a:tc>
                  <a:txBody>
                    <a:bodyPr/>
                    <a:lstStyle/>
                    <a:p>
                      <a:r>
                        <a:rPr lang="en-US" sz="1900" b="1"/>
                        <a:t>Family</a:t>
                      </a:r>
                    </a:p>
                  </a:txBody>
                  <a:tcPr marL="175137" marR="175137" marT="87568" marB="87568"/>
                </a:tc>
                <a:tc>
                  <a:txBody>
                    <a:bodyPr/>
                    <a:lstStyle/>
                    <a:p>
                      <a:r>
                        <a:rPr lang="en-US" sz="1900" b="1"/>
                        <a:t>Prior parameters</a:t>
                      </a:r>
                    </a:p>
                  </a:txBody>
                  <a:tcPr marL="175137" marR="175137" marT="87568" marB="87568"/>
                </a:tc>
                <a:extLst>
                  <a:ext uri="{0D108BD9-81ED-4DB2-BD59-A6C34878D82A}">
                    <a16:rowId xmlns:a16="http://schemas.microsoft.com/office/drawing/2014/main" val="1014323531"/>
                  </a:ext>
                </a:extLst>
              </a:tr>
              <a:tr h="537086">
                <a:tc>
                  <a:txBody>
                    <a:bodyPr/>
                    <a:lstStyle/>
                    <a:p>
                      <a:r>
                        <a:rPr lang="en-US" sz="1900"/>
                        <a:t>Intercept</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2</a:t>
                      </a:r>
                    </a:p>
                  </a:txBody>
                  <a:tcPr marL="175137" marR="175137" marT="87568" marB="87568"/>
                </a:tc>
                <a:extLst>
                  <a:ext uri="{0D108BD9-81ED-4DB2-BD59-A6C34878D82A}">
                    <a16:rowId xmlns:a16="http://schemas.microsoft.com/office/drawing/2014/main" val="339174432"/>
                  </a:ext>
                </a:extLst>
              </a:tr>
              <a:tr h="537086">
                <a:tc>
                  <a:txBody>
                    <a:bodyPr/>
                    <a:lstStyle/>
                    <a:p>
                      <a:r>
                        <a:rPr lang="en-US" sz="1900"/>
                        <a:t>LC (DOS, DLI, DMI)</a:t>
                      </a:r>
                    </a:p>
                  </a:txBody>
                  <a:tcPr marL="175137" marR="175137" marT="87568" marB="87568"/>
                </a:tc>
                <a:tc>
                  <a:txBody>
                    <a:bodyPr/>
                    <a:lstStyle/>
                    <a:p>
                      <a:r>
                        <a:rPr lang="en-US" sz="1900"/>
                        <a:t>Gaussian</a:t>
                      </a:r>
                    </a:p>
                  </a:txBody>
                  <a:tcPr marL="175137" marR="175137" marT="87568" marB="87568"/>
                </a:tc>
                <a:tc>
                  <a:txBody>
                    <a:bodyPr/>
                    <a:lstStyle/>
                    <a:p>
                      <a:r>
                        <a:rPr lang="en-US" sz="1900"/>
                        <a:t>mean = 0, </a:t>
                      </a:r>
                      <a:r>
                        <a:rPr lang="en-US" sz="1900" err="1"/>
                        <a:t>sd</a:t>
                      </a:r>
                      <a:r>
                        <a:rPr lang="en-US" sz="1900"/>
                        <a:t> = 1</a:t>
                      </a:r>
                    </a:p>
                  </a:txBody>
                  <a:tcPr marL="175137" marR="175137" marT="87568" marB="87568"/>
                </a:tc>
                <a:extLst>
                  <a:ext uri="{0D108BD9-81ED-4DB2-BD59-A6C34878D82A}">
                    <a16:rowId xmlns:a16="http://schemas.microsoft.com/office/drawing/2014/main" val="2320581358"/>
                  </a:ext>
                </a:extLst>
              </a:tr>
              <a:tr h="537086">
                <a:tc>
                  <a:txBody>
                    <a:bodyPr/>
                    <a:lstStyle/>
                    <a:p>
                      <a:r>
                        <a:rPr lang="en-US" sz="1900"/>
                        <a:t>Range (</a:t>
                      </a:r>
                      <a:r>
                        <a:rPr lang="en-US" sz="1900" err="1"/>
                        <a:t>Matérn</a:t>
                      </a:r>
                      <a:r>
                        <a:rPr lang="en-US" sz="1900"/>
                        <a:t>)</a:t>
                      </a:r>
                    </a:p>
                  </a:txBody>
                  <a:tcPr marL="175137" marR="175137" marT="87568" marB="87568"/>
                </a:tc>
                <a:tc>
                  <a:txBody>
                    <a:bodyPr/>
                    <a:lstStyle/>
                    <a:p>
                      <a:r>
                        <a:rPr lang="en-US" sz="1900"/>
                        <a:t>PC</a:t>
                      </a:r>
                    </a:p>
                  </a:txBody>
                  <a:tcPr marL="175137" marR="175137" marT="87568" marB="87568"/>
                </a:tc>
                <a:tc>
                  <a:txBody>
                    <a:bodyPr/>
                    <a:lstStyle/>
                    <a:p>
                      <a:r>
                        <a:rPr lang="en-US" sz="1900"/>
                        <a:t>min = 1.5, prob = 0.01</a:t>
                      </a:r>
                    </a:p>
                  </a:txBody>
                  <a:tcPr marL="175137" marR="175137" marT="87568" marB="87568"/>
                </a:tc>
                <a:extLst>
                  <a:ext uri="{0D108BD9-81ED-4DB2-BD59-A6C34878D82A}">
                    <a16:rowId xmlns:a16="http://schemas.microsoft.com/office/drawing/2014/main" val="2587339356"/>
                  </a:ext>
                </a:extLst>
              </a:tr>
              <a:tr h="5370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Sigma (</a:t>
                      </a:r>
                      <a:r>
                        <a:rPr lang="en-US" sz="1900" err="1"/>
                        <a:t>Matérn</a:t>
                      </a:r>
                      <a:r>
                        <a:rPr lang="en-US" sz="1900"/>
                        <a:t>)</a:t>
                      </a:r>
                    </a:p>
                  </a:txBody>
                  <a:tcPr marL="175137" marR="175137" marT="87568" marB="87568"/>
                </a:tc>
                <a:tc>
                  <a:txBody>
                    <a:bodyPr/>
                    <a:lstStyle/>
                    <a:p>
                      <a:r>
                        <a:rPr lang="en-US" sz="1900" dirty="0"/>
                        <a:t>PC</a:t>
                      </a:r>
                    </a:p>
                  </a:txBody>
                  <a:tcPr marL="175137" marR="175137" marT="87568" marB="87568"/>
                </a:tc>
                <a:tc>
                  <a:txBody>
                    <a:bodyPr/>
                    <a:lstStyle/>
                    <a:p>
                      <a:r>
                        <a:rPr lang="en-US" sz="1900" dirty="0"/>
                        <a:t>max = 0.25, prob = 0.01</a:t>
                      </a:r>
                    </a:p>
                  </a:txBody>
                  <a:tcPr marL="175137" marR="175137" marT="87568" marB="87568"/>
                </a:tc>
                <a:extLst>
                  <a:ext uri="{0D108BD9-81ED-4DB2-BD59-A6C34878D82A}">
                    <a16:rowId xmlns:a16="http://schemas.microsoft.com/office/drawing/2014/main" val="57273601"/>
                  </a:ext>
                </a:extLst>
              </a:tr>
              <a:tr h="537086">
                <a:tc>
                  <a:txBody>
                    <a:bodyPr/>
                    <a:lstStyle/>
                    <a:p>
                      <a:r>
                        <a:rPr lang="en-US" sz="1900"/>
                        <a:t>Logit Lambda (CAR)</a:t>
                      </a:r>
                    </a:p>
                  </a:txBody>
                  <a:tcPr marL="175137" marR="175137" marT="87568" marB="87568"/>
                </a:tc>
                <a:tc>
                  <a:txBody>
                    <a:bodyPr/>
                    <a:lstStyle/>
                    <a:p>
                      <a:r>
                        <a:rPr lang="en-US" sz="1900" dirty="0"/>
                        <a:t>Gaussian</a:t>
                      </a:r>
                    </a:p>
                  </a:txBody>
                  <a:tcPr marL="175137" marR="175137" marT="87568" marB="87568"/>
                </a:tc>
                <a:tc>
                  <a:txBody>
                    <a:bodyPr/>
                    <a:lstStyle/>
                    <a:p>
                      <a:r>
                        <a:rPr lang="en-US" sz="1900" dirty="0">
                          <a:solidFill>
                            <a:schemeClr val="tx1"/>
                          </a:solidFill>
                        </a:rPr>
                        <a:t>mean =</a:t>
                      </a:r>
                      <a:r>
                        <a:rPr lang="en-US" sz="1900" dirty="0">
                          <a:solidFill>
                            <a:srgbClr val="FF0000"/>
                          </a:solidFill>
                        </a:rPr>
                        <a:t> logit(0.5), </a:t>
                      </a:r>
                      <a:r>
                        <a:rPr lang="en-US" sz="1900" dirty="0" err="1">
                          <a:solidFill>
                            <a:schemeClr val="tx1"/>
                          </a:solidFill>
                        </a:rPr>
                        <a:t>sd</a:t>
                      </a:r>
                      <a:r>
                        <a:rPr lang="en-US" sz="1900" dirty="0">
                          <a:solidFill>
                            <a:schemeClr val="tx1"/>
                          </a:solidFill>
                        </a:rPr>
                        <a:t> = </a:t>
                      </a:r>
                      <a:r>
                        <a:rPr lang="en-US" sz="1900" dirty="0">
                          <a:solidFill>
                            <a:srgbClr val="FF0000"/>
                          </a:solidFill>
                        </a:rPr>
                        <a:t>8</a:t>
                      </a:r>
                    </a:p>
                  </a:txBody>
                  <a:tcPr marL="175137" marR="175137" marT="87568" marB="87568"/>
                </a:tc>
                <a:extLst>
                  <a:ext uri="{0D108BD9-81ED-4DB2-BD59-A6C34878D82A}">
                    <a16:rowId xmlns:a16="http://schemas.microsoft.com/office/drawing/2014/main" val="3481236322"/>
                  </a:ext>
                </a:extLst>
              </a:tr>
              <a:tr h="537086">
                <a:tc>
                  <a:txBody>
                    <a:bodyPr/>
                    <a:lstStyle/>
                    <a:p>
                      <a:r>
                        <a:rPr lang="en-US" sz="1900"/>
                        <a:t>Precision (CAR)</a:t>
                      </a:r>
                    </a:p>
                  </a:txBody>
                  <a:tcPr marL="175137" marR="175137" marT="87568" marB="87568"/>
                </a:tc>
                <a:tc>
                  <a:txBody>
                    <a:bodyPr/>
                    <a:lstStyle/>
                    <a:p>
                      <a:r>
                        <a:rPr lang="en-US" sz="1900"/>
                        <a:t>Gamma</a:t>
                      </a:r>
                    </a:p>
                  </a:txBody>
                  <a:tcPr marL="175137" marR="175137" marT="87568" marB="87568"/>
                </a:tc>
                <a:tc>
                  <a:txBody>
                    <a:bodyPr/>
                    <a:lstStyle/>
                    <a:p>
                      <a:r>
                        <a:rPr lang="en-US" sz="1900" dirty="0">
                          <a:solidFill>
                            <a:schemeClr val="tx1"/>
                          </a:solidFill>
                        </a:rPr>
                        <a:t>shape =</a:t>
                      </a:r>
                      <a:r>
                        <a:rPr lang="en-US" sz="1900" dirty="0">
                          <a:solidFill>
                            <a:srgbClr val="FF0000"/>
                          </a:solidFill>
                        </a:rPr>
                        <a:t> 1, </a:t>
                      </a:r>
                      <a:r>
                        <a:rPr lang="en-US" sz="1900" dirty="0">
                          <a:solidFill>
                            <a:schemeClr val="tx1"/>
                          </a:solidFill>
                        </a:rPr>
                        <a:t>scale =</a:t>
                      </a:r>
                      <a:r>
                        <a:rPr lang="en-US" sz="1900" dirty="0">
                          <a:solidFill>
                            <a:srgbClr val="FF0000"/>
                          </a:solidFill>
                        </a:rPr>
                        <a:t> 2</a:t>
                      </a:r>
                    </a:p>
                  </a:txBody>
                  <a:tcPr marL="175137" marR="175137" marT="87568" marB="87568"/>
                </a:tc>
                <a:extLst>
                  <a:ext uri="{0D108BD9-81ED-4DB2-BD59-A6C34878D82A}">
                    <a16:rowId xmlns:a16="http://schemas.microsoft.com/office/drawing/2014/main" val="1384692790"/>
                  </a:ext>
                </a:extLst>
              </a:tr>
            </a:tbl>
          </a:graphicData>
        </a:graphic>
      </p:graphicFrame>
      <p:sp>
        <p:nvSpPr>
          <p:cNvPr id="6" name="TextBox 5">
            <a:extLst>
              <a:ext uri="{FF2B5EF4-FFF2-40B4-BE49-F238E27FC236}">
                <a16:creationId xmlns:a16="http://schemas.microsoft.com/office/drawing/2014/main" id="{36BA34D3-4B67-4C8A-012B-65065DB1EEFD}"/>
              </a:ext>
            </a:extLst>
          </p:cNvPr>
          <p:cNvSpPr txBox="1"/>
          <p:nvPr/>
        </p:nvSpPr>
        <p:spPr>
          <a:xfrm>
            <a:off x="644056" y="1794665"/>
            <a:ext cx="2425472" cy="369332"/>
          </a:xfrm>
          <a:prstGeom prst="rect">
            <a:avLst/>
          </a:prstGeom>
          <a:noFill/>
        </p:spPr>
        <p:txBody>
          <a:bodyPr wrap="none" rtlCol="0">
            <a:spAutoFit/>
          </a:bodyPr>
          <a:lstStyle/>
          <a:p>
            <a:pPr>
              <a:spcAft>
                <a:spcPts val="600"/>
              </a:spcAft>
            </a:pPr>
            <a:r>
              <a:rPr lang="en-US" b="1" dirty="0"/>
              <a:t>(Hyper)Priors Summary</a:t>
            </a:r>
          </a:p>
        </p:txBody>
      </p:sp>
    </p:spTree>
    <p:extLst>
      <p:ext uri="{BB962C8B-B14F-4D97-AF65-F5344CB8AC3E}">
        <p14:creationId xmlns:p14="http://schemas.microsoft.com/office/powerpoint/2010/main" val="1012021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35185</TotalTime>
  <Words>5377</Words>
  <Application>Microsoft Macintosh PowerPoint</Application>
  <PresentationFormat>Widescreen</PresentationFormat>
  <Paragraphs>1544</Paragraphs>
  <Slides>63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Times New Roman</vt:lpstr>
      <vt:lpstr>Office Theme</vt:lpstr>
      <vt:lpstr>(Hyper)Priors Sensitivity Analysis</vt:lpstr>
      <vt:lpstr>Contents</vt:lpstr>
      <vt:lpstr>Base Scenario</vt:lpstr>
      <vt:lpstr>Model Fitting Posterior Summary: Model (Hyper)Parameters Posterior Samples</vt:lpstr>
      <vt:lpstr>Prior and Posterior</vt:lpstr>
      <vt:lpstr>Scenario 1: change (hyper)priors on CAR hyperparameters</vt:lpstr>
      <vt:lpstr>Model Fitting Posterior Summary: Model (Hyper)Parameters Posterior Samples</vt:lpstr>
      <vt:lpstr>Prior and Posterior</vt:lpstr>
      <vt:lpstr>Scenario 2: change (hyper)priors on CAR hyperparameters, enlarge logit lambda normal prior’s SD to 8</vt:lpstr>
      <vt:lpstr>Model Fitting Posterior Summary: Model (Hyper)Parameters Posterior Samples</vt:lpstr>
      <vt:lpstr>Prior and Posterior</vt:lpstr>
      <vt:lpstr>Scenario 3: change (hyper)priors on CAR hyperparameters, enlarge logit lambda normal prior’s SD to 15</vt:lpstr>
      <vt:lpstr>Model Fitting Posterior Summary: Model (Hyper)Parameters Posterior Samples</vt:lpstr>
      <vt:lpstr>Prior and Posterior</vt:lpstr>
      <vt:lpstr>Scenario 4: change (hyper)priors on CAR hyperparameters, enlarge logit lambda normal prior’s SD to 15, precision gamma prior’s SD to 4</vt:lpstr>
      <vt:lpstr>Model Fitting Posterior Summary: Model (Hyper)Parameters Posterior Samples</vt:lpstr>
      <vt:lpstr>Prior and Posterior</vt:lpstr>
      <vt:lpstr>Scenario 5: change (hyper)priors on CAR hyperparameters, enlarge logit lambda normal prior’s SD to 15, precision gamma prior’s SD to 8</vt:lpstr>
      <vt:lpstr>Model Fitting Posterior Summary: Model (Hyper)Parameters Posterior Samples</vt:lpstr>
      <vt:lpstr>Prior and Posterior</vt:lpstr>
      <vt:lpstr>Prior Sensitivity Analysis: Leroux CAR Model Simulation</vt:lpstr>
      <vt:lpstr>Prior Sensitivity Analysis: Leroux CAR Model Simulation</vt:lpstr>
      <vt:lpstr>Base Scenario: Gaussian prior’s SD is 0.1</vt:lpstr>
      <vt:lpstr>Scenario 1: Prior on Logit Lambda (SD to 1)</vt:lpstr>
      <vt:lpstr>Scenario 2: Prior on both Logit Lambda and Precision (SD to 1)</vt:lpstr>
      <vt:lpstr>Scenario 3: Gamma prior’s mode on true precision </vt:lpstr>
      <vt:lpstr>PowerPoint Presentation</vt:lpstr>
      <vt:lpstr>Prior Sensitivity Analysis: Integrated Matérn Field and Leroux CAR Model Simulation</vt:lpstr>
      <vt:lpstr>PowerPoint Presentation</vt:lpstr>
      <vt:lpstr>PowerPoint Presentation</vt:lpstr>
      <vt:lpstr>Base Scenario: Gaussian priors’ SD is 0.1</vt:lpstr>
      <vt:lpstr>Scenario 1: All hyperpriors’ SD to 1 except precision’s Gamma prior</vt:lpstr>
      <vt:lpstr>Scenario 2: All hyperprior’s SD to 1</vt:lpstr>
      <vt:lpstr>Scenario 3: All (hyper)prior’s SD to 1 and Gamma prior’s mode on the true precision</vt:lpstr>
      <vt:lpstr> Scenario 4: All normal priors’ SD to 1 and Gamma prior’s mode on the true precision, enlarge logit-lambda’s normal prior’s SD to 2  </vt:lpstr>
      <vt:lpstr>Matérn Field Covariance Parameters</vt:lpstr>
      <vt:lpstr>Matérn Field Covariance Parameters</vt:lpstr>
      <vt:lpstr>Conclusions</vt:lpstr>
      <vt:lpstr>Reference</vt:lpstr>
      <vt:lpstr>Scenario 1: priors with 2 times of SD of all parameters</vt:lpstr>
      <vt:lpstr>Model Fitting Posterior Summary: Model (Hyper)Parameters Posterior Samples</vt:lpstr>
      <vt:lpstr>Scenario 2: priors with 2 times of SD of all land cover regression coefficients and intercept only</vt:lpstr>
      <vt:lpstr>PowerPoint Presentation</vt:lpstr>
      <vt:lpstr>Scenario 3: priors with 2 times weaker of penalized probability of all Matérn covariance parameters only</vt:lpstr>
      <vt:lpstr>PowerPoint Presentation</vt:lpstr>
      <vt:lpstr>Scenario 4: priors with 2 times of SD of all Leroux CAR covariance parameters only</vt:lpstr>
      <vt:lpstr>PowerPoint Presentation</vt:lpstr>
      <vt:lpstr>Scenario 5: 4 times weaker of the penalized probability of PC prior for Sigma</vt:lpstr>
      <vt:lpstr>PowerPoint Presentation</vt:lpstr>
      <vt:lpstr>Scenario 6: 2 times weaker of the penalized probability of PC prior for Sigma from 2 times of maximum sigma</vt:lpstr>
      <vt:lpstr>PowerPoint Presentation</vt:lpstr>
      <vt:lpstr>Scenario 7: 4 times weaker of the penalized probability of PC prior for Rho</vt:lpstr>
      <vt:lpstr>PowerPoint Presentation</vt:lpstr>
      <vt:lpstr>Scenario 8: 8 times weaker of the penalized probability of PC prior for both range and sigma</vt:lpstr>
      <vt:lpstr>PowerPoint Presentation</vt:lpstr>
      <vt:lpstr>Scenario 9: 2 times weaker of the penalized probability of PC prior for both range at minimum of 0.75 and sigma at maximum of 0.5</vt:lpstr>
      <vt:lpstr>PowerPoint Presentation</vt:lpstr>
      <vt:lpstr>Scenario 10: 2 times weaker of the penalized probability of PC prior for both range at minimum of 0.4 and sigma at maximum of 1</vt:lpstr>
      <vt:lpstr>PowerPoint Presentation</vt:lpstr>
      <vt:lpstr>Scenario 10: 4 times weaker of the penalized probability of PC prior for both range at minimum of 0.75 and sigma at maximum of 0.5</vt:lpstr>
      <vt:lpstr>PowerPoint Presentation</vt:lpstr>
      <vt:lpstr>Scenario 11: 4 times weaker of the penalized probability of PC prior for both range at minimum of 0.4 and sigma at maximum of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(Hyper)Priors Sensitivity Analysis</dc:title>
  <dc:creator>He, Bowen</dc:creator>
  <cp:lastModifiedBy>He, Bowen</cp:lastModifiedBy>
  <cp:revision>108</cp:revision>
  <dcterms:created xsi:type="dcterms:W3CDTF">2022-07-22T17:36:27Z</dcterms:created>
  <dcterms:modified xsi:type="dcterms:W3CDTF">2022-08-27T04:06:50Z</dcterms:modified>
</cp:coreProperties>
</file>